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8" r:id="rId1"/>
  </p:sldMasterIdLst>
  <p:notesMasterIdLst>
    <p:notesMasterId r:id="rId21"/>
  </p:notesMasterIdLst>
  <p:sldIdLst>
    <p:sldId id="256" r:id="rId2"/>
    <p:sldId id="262" r:id="rId3"/>
    <p:sldId id="329" r:id="rId4"/>
    <p:sldId id="330" r:id="rId5"/>
    <p:sldId id="258" r:id="rId6"/>
    <p:sldId id="266" r:id="rId7"/>
    <p:sldId id="325" r:id="rId8"/>
    <p:sldId id="326" r:id="rId9"/>
    <p:sldId id="328" r:id="rId10"/>
    <p:sldId id="333" r:id="rId11"/>
    <p:sldId id="344" r:id="rId12"/>
    <p:sldId id="340" r:id="rId13"/>
    <p:sldId id="341" r:id="rId14"/>
    <p:sldId id="331" r:id="rId15"/>
    <p:sldId id="321" r:id="rId16"/>
    <p:sldId id="332" r:id="rId17"/>
    <p:sldId id="334" r:id="rId18"/>
    <p:sldId id="335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B9532-61F9-4FE3-AA5D-CF26808FCED5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5538D783-A4FD-4857-9446-9964DFFF5D66}">
      <dgm:prSet phldrT="[Texto]"/>
      <dgm:spPr/>
      <dgm:t>
        <a:bodyPr/>
        <a:lstStyle/>
        <a:p>
          <a:r>
            <a:rPr lang="es-ES" b="1" dirty="0"/>
            <a:t>CLEANTECH</a:t>
          </a:r>
        </a:p>
        <a:p>
          <a:r>
            <a:rPr lang="es-ES" dirty="0"/>
            <a:t>Monitorización de aguas</a:t>
          </a:r>
        </a:p>
        <a:p>
          <a:r>
            <a:rPr lang="es-ES" dirty="0"/>
            <a:t>Control de vertidos y plásticos</a:t>
          </a:r>
        </a:p>
        <a:p>
          <a:r>
            <a:rPr lang="es-ES" dirty="0"/>
            <a:t>…</a:t>
          </a:r>
        </a:p>
      </dgm:t>
    </dgm:pt>
    <dgm:pt modelId="{B19BE3FF-9629-4664-BC3F-42E7FF63AF36}" type="parTrans" cxnId="{B913F19D-A39E-4F61-AC41-B3144C7C823C}">
      <dgm:prSet/>
      <dgm:spPr/>
      <dgm:t>
        <a:bodyPr/>
        <a:lstStyle/>
        <a:p>
          <a:endParaRPr lang="es-ES"/>
        </a:p>
      </dgm:t>
    </dgm:pt>
    <dgm:pt modelId="{F673A4C3-32C9-4A7C-BC88-ECB59F0DD8DB}" type="sibTrans" cxnId="{B913F19D-A39E-4F61-AC41-B3144C7C823C}">
      <dgm:prSet/>
      <dgm:spPr/>
      <dgm:t>
        <a:bodyPr/>
        <a:lstStyle/>
        <a:p>
          <a:endParaRPr lang="es-ES"/>
        </a:p>
      </dgm:t>
    </dgm:pt>
    <dgm:pt modelId="{E1E62823-0711-4099-982B-9C811856A3EE}">
      <dgm:prSet phldrT="[Texto]"/>
      <dgm:spPr/>
      <dgm:t>
        <a:bodyPr/>
        <a:lstStyle/>
        <a:p>
          <a:r>
            <a:rPr lang="es-ES" b="1" dirty="0"/>
            <a:t>DEPORTE Y TURISMO</a:t>
          </a:r>
        </a:p>
        <a:p>
          <a:r>
            <a:rPr lang="es-ES" dirty="0"/>
            <a:t>Control de masificación turística</a:t>
          </a:r>
        </a:p>
        <a:p>
          <a:r>
            <a:rPr lang="es-ES" dirty="0"/>
            <a:t>Deporte seguro y sostenible</a:t>
          </a:r>
        </a:p>
        <a:p>
          <a:r>
            <a:rPr lang="es-ES" dirty="0"/>
            <a:t>…</a:t>
          </a:r>
        </a:p>
      </dgm:t>
    </dgm:pt>
    <dgm:pt modelId="{CD4ADB01-D02E-4A69-83AD-B0A12982804F}" type="parTrans" cxnId="{ED7D677C-04A1-4F73-8501-3AD34F3287FD}">
      <dgm:prSet/>
      <dgm:spPr/>
      <dgm:t>
        <a:bodyPr/>
        <a:lstStyle/>
        <a:p>
          <a:endParaRPr lang="es-ES"/>
        </a:p>
      </dgm:t>
    </dgm:pt>
    <dgm:pt modelId="{4F2CDB29-6F52-4F80-94A7-D5B90BFC38C9}" type="sibTrans" cxnId="{ED7D677C-04A1-4F73-8501-3AD34F3287FD}">
      <dgm:prSet/>
      <dgm:spPr/>
      <dgm:t>
        <a:bodyPr/>
        <a:lstStyle/>
        <a:p>
          <a:endParaRPr lang="es-ES"/>
        </a:p>
      </dgm:t>
    </dgm:pt>
    <dgm:pt modelId="{76EC8D71-0274-4947-8BD0-CE8ACAA14573}">
      <dgm:prSet phldrT="[Texto]"/>
      <dgm:spPr/>
      <dgm:t>
        <a:bodyPr/>
        <a:lstStyle/>
        <a:p>
          <a:r>
            <a:rPr lang="es-ES" b="1" dirty="0"/>
            <a:t>SEGURIDAD</a:t>
          </a:r>
        </a:p>
        <a:p>
          <a:r>
            <a:rPr lang="es-ES" dirty="0"/>
            <a:t>Práctica segura de deporte (balizas, boyas, etc.)</a:t>
          </a:r>
        </a:p>
        <a:p>
          <a:r>
            <a:rPr lang="es-ES" dirty="0"/>
            <a:t>Aplicaciones para </a:t>
          </a:r>
          <a:r>
            <a:rPr lang="es-ES" dirty="0" err="1"/>
            <a:t>silver</a:t>
          </a:r>
          <a:r>
            <a:rPr lang="es-ES" dirty="0"/>
            <a:t> </a:t>
          </a:r>
          <a:r>
            <a:rPr lang="es-ES" dirty="0" err="1"/>
            <a:t>economy</a:t>
          </a:r>
          <a:endParaRPr lang="es-ES" dirty="0"/>
        </a:p>
        <a:p>
          <a:r>
            <a:rPr lang="es-ES" dirty="0"/>
            <a:t>…</a:t>
          </a:r>
        </a:p>
      </dgm:t>
    </dgm:pt>
    <dgm:pt modelId="{C973BFF8-6841-4081-8E8E-41C960337340}" type="parTrans" cxnId="{A06E3654-ABF5-4362-80C0-55BE820A51AF}">
      <dgm:prSet/>
      <dgm:spPr/>
      <dgm:t>
        <a:bodyPr/>
        <a:lstStyle/>
        <a:p>
          <a:endParaRPr lang="es-ES"/>
        </a:p>
      </dgm:t>
    </dgm:pt>
    <dgm:pt modelId="{9A7060F4-2635-4442-A30A-7B8F23C85C8A}" type="sibTrans" cxnId="{A06E3654-ABF5-4362-80C0-55BE820A51AF}">
      <dgm:prSet/>
      <dgm:spPr/>
      <dgm:t>
        <a:bodyPr/>
        <a:lstStyle/>
        <a:p>
          <a:endParaRPr lang="es-ES"/>
        </a:p>
      </dgm:t>
    </dgm:pt>
    <dgm:pt modelId="{6EDE2DD1-56D5-4EA2-AE72-8B152DD285D0}" type="pres">
      <dgm:prSet presAssocID="{5ABB9532-61F9-4FE3-AA5D-CF26808FCED5}" presName="Name0" presStyleCnt="0">
        <dgm:presLayoutVars>
          <dgm:dir/>
          <dgm:resizeHandles val="exact"/>
        </dgm:presLayoutVars>
      </dgm:prSet>
      <dgm:spPr/>
    </dgm:pt>
    <dgm:pt modelId="{EF36B87F-27C4-4D1E-9A80-F9C58F39B397}" type="pres">
      <dgm:prSet presAssocID="{5ABB9532-61F9-4FE3-AA5D-CF26808FCED5}" presName="bkgdShp" presStyleLbl="alignAccFollowNode1" presStyleIdx="0" presStyleCnt="1"/>
      <dgm:spPr/>
    </dgm:pt>
    <dgm:pt modelId="{C71DAFD9-8E3C-4825-A524-2AFE491E3A82}" type="pres">
      <dgm:prSet presAssocID="{5ABB9532-61F9-4FE3-AA5D-CF26808FCED5}" presName="linComp" presStyleCnt="0"/>
      <dgm:spPr/>
    </dgm:pt>
    <dgm:pt modelId="{DA38F443-B9A5-4603-8A6D-D9483D6D847D}" type="pres">
      <dgm:prSet presAssocID="{5538D783-A4FD-4857-9446-9964DFFF5D66}" presName="compNode" presStyleCnt="0"/>
      <dgm:spPr/>
    </dgm:pt>
    <dgm:pt modelId="{A9C06BB1-365D-4809-8378-F8F2C460AA56}" type="pres">
      <dgm:prSet presAssocID="{5538D783-A4FD-4857-9446-9964DFFF5D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F83D93-9122-4D11-A74D-89A13927BF3B}" type="pres">
      <dgm:prSet presAssocID="{5538D783-A4FD-4857-9446-9964DFFF5D66}" presName="invisiNode" presStyleLbl="node1" presStyleIdx="0" presStyleCnt="3"/>
      <dgm:spPr/>
    </dgm:pt>
    <dgm:pt modelId="{02219BCE-05CD-4847-9EC7-CB24E7C6BBFA}" type="pres">
      <dgm:prSet presAssocID="{5538D783-A4FD-4857-9446-9964DFFF5D66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5D9D4641-678B-4A81-8C6A-A0BA74224630}" type="pres">
      <dgm:prSet presAssocID="{F673A4C3-32C9-4A7C-BC88-ECB59F0DD8DB}" presName="sibTrans" presStyleLbl="sibTrans2D1" presStyleIdx="0" presStyleCnt="0"/>
      <dgm:spPr/>
      <dgm:t>
        <a:bodyPr/>
        <a:lstStyle/>
        <a:p>
          <a:endParaRPr lang="fr-FR"/>
        </a:p>
      </dgm:t>
    </dgm:pt>
    <dgm:pt modelId="{FE2AE693-D7C0-42C9-87DF-A67F60679A08}" type="pres">
      <dgm:prSet presAssocID="{E1E62823-0711-4099-982B-9C811856A3EE}" presName="compNode" presStyleCnt="0"/>
      <dgm:spPr/>
    </dgm:pt>
    <dgm:pt modelId="{90550F03-8D80-4CBA-A2F3-96F40B3AE093}" type="pres">
      <dgm:prSet presAssocID="{E1E62823-0711-4099-982B-9C811856A3E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7BE293-77BB-4382-A770-14B7EA3288BB}" type="pres">
      <dgm:prSet presAssocID="{E1E62823-0711-4099-982B-9C811856A3EE}" presName="invisiNode" presStyleLbl="node1" presStyleIdx="1" presStyleCnt="3"/>
      <dgm:spPr/>
    </dgm:pt>
    <dgm:pt modelId="{8B96D500-8D4D-4E70-9BBA-DAF0E3377841}" type="pres">
      <dgm:prSet presAssocID="{E1E62823-0711-4099-982B-9C811856A3E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15012923-52CE-43E8-999B-77051EC82E68}" type="pres">
      <dgm:prSet presAssocID="{4F2CDB29-6F52-4F80-94A7-D5B90BFC38C9}" presName="sibTrans" presStyleLbl="sibTrans2D1" presStyleIdx="0" presStyleCnt="0"/>
      <dgm:spPr/>
      <dgm:t>
        <a:bodyPr/>
        <a:lstStyle/>
        <a:p>
          <a:endParaRPr lang="fr-FR"/>
        </a:p>
      </dgm:t>
    </dgm:pt>
    <dgm:pt modelId="{7B65BBD8-6807-4540-864E-7222D4ABD695}" type="pres">
      <dgm:prSet presAssocID="{76EC8D71-0274-4947-8BD0-CE8ACAA14573}" presName="compNode" presStyleCnt="0"/>
      <dgm:spPr/>
    </dgm:pt>
    <dgm:pt modelId="{DD176BF8-64DD-4091-94E1-939F6246615A}" type="pres">
      <dgm:prSet presAssocID="{76EC8D71-0274-4947-8BD0-CE8ACAA1457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C97234-4EA0-44B3-85B6-74788208E6D7}" type="pres">
      <dgm:prSet presAssocID="{76EC8D71-0274-4947-8BD0-CE8ACAA14573}" presName="invisiNode" presStyleLbl="node1" presStyleIdx="2" presStyleCnt="3"/>
      <dgm:spPr/>
    </dgm:pt>
    <dgm:pt modelId="{EEEFBA37-1405-4DC9-B7E8-4DB67402B5B8}" type="pres">
      <dgm:prSet presAssocID="{76EC8D71-0274-4947-8BD0-CE8ACAA14573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</dgm:ptLst>
  <dgm:cxnLst>
    <dgm:cxn modelId="{4BB5D70C-1734-4646-9CA9-D97CA4617FD3}" type="presOf" srcId="{F673A4C3-32C9-4A7C-BC88-ECB59F0DD8DB}" destId="{5D9D4641-678B-4A81-8C6A-A0BA74224630}" srcOrd="0" destOrd="0" presId="urn:microsoft.com/office/officeart/2005/8/layout/pList2"/>
    <dgm:cxn modelId="{34640FC3-9201-4824-AB47-AFDD9F715463}" type="presOf" srcId="{5ABB9532-61F9-4FE3-AA5D-CF26808FCED5}" destId="{6EDE2DD1-56D5-4EA2-AE72-8B152DD285D0}" srcOrd="0" destOrd="0" presId="urn:microsoft.com/office/officeart/2005/8/layout/pList2"/>
    <dgm:cxn modelId="{5EAFE9F3-E744-4334-8207-A16143D73553}" type="presOf" srcId="{E1E62823-0711-4099-982B-9C811856A3EE}" destId="{90550F03-8D80-4CBA-A2F3-96F40B3AE093}" srcOrd="0" destOrd="0" presId="urn:microsoft.com/office/officeart/2005/8/layout/pList2"/>
    <dgm:cxn modelId="{ED7D677C-04A1-4F73-8501-3AD34F3287FD}" srcId="{5ABB9532-61F9-4FE3-AA5D-CF26808FCED5}" destId="{E1E62823-0711-4099-982B-9C811856A3EE}" srcOrd="1" destOrd="0" parTransId="{CD4ADB01-D02E-4A69-83AD-B0A12982804F}" sibTransId="{4F2CDB29-6F52-4F80-94A7-D5B90BFC38C9}"/>
    <dgm:cxn modelId="{B90A590E-A8D3-4886-A995-40F414DC5A6E}" type="presOf" srcId="{4F2CDB29-6F52-4F80-94A7-D5B90BFC38C9}" destId="{15012923-52CE-43E8-999B-77051EC82E68}" srcOrd="0" destOrd="0" presId="urn:microsoft.com/office/officeart/2005/8/layout/pList2"/>
    <dgm:cxn modelId="{B913F19D-A39E-4F61-AC41-B3144C7C823C}" srcId="{5ABB9532-61F9-4FE3-AA5D-CF26808FCED5}" destId="{5538D783-A4FD-4857-9446-9964DFFF5D66}" srcOrd="0" destOrd="0" parTransId="{B19BE3FF-9629-4664-BC3F-42E7FF63AF36}" sibTransId="{F673A4C3-32C9-4A7C-BC88-ECB59F0DD8DB}"/>
    <dgm:cxn modelId="{717AD898-DB0C-48EF-8F1A-B83CAF1D4790}" type="presOf" srcId="{5538D783-A4FD-4857-9446-9964DFFF5D66}" destId="{A9C06BB1-365D-4809-8378-F8F2C460AA56}" srcOrd="0" destOrd="0" presId="urn:microsoft.com/office/officeart/2005/8/layout/pList2"/>
    <dgm:cxn modelId="{02630E1D-CB78-4068-874D-0B32C8CBD31F}" type="presOf" srcId="{76EC8D71-0274-4947-8BD0-CE8ACAA14573}" destId="{DD176BF8-64DD-4091-94E1-939F6246615A}" srcOrd="0" destOrd="0" presId="urn:microsoft.com/office/officeart/2005/8/layout/pList2"/>
    <dgm:cxn modelId="{A06E3654-ABF5-4362-80C0-55BE820A51AF}" srcId="{5ABB9532-61F9-4FE3-AA5D-CF26808FCED5}" destId="{76EC8D71-0274-4947-8BD0-CE8ACAA14573}" srcOrd="2" destOrd="0" parTransId="{C973BFF8-6841-4081-8E8E-41C960337340}" sibTransId="{9A7060F4-2635-4442-A30A-7B8F23C85C8A}"/>
    <dgm:cxn modelId="{F29111A9-04E9-4717-8AF2-52E3DA30E8D4}" type="presParOf" srcId="{6EDE2DD1-56D5-4EA2-AE72-8B152DD285D0}" destId="{EF36B87F-27C4-4D1E-9A80-F9C58F39B397}" srcOrd="0" destOrd="0" presId="urn:microsoft.com/office/officeart/2005/8/layout/pList2"/>
    <dgm:cxn modelId="{9DD4531C-FF31-4CFE-B95B-288548A29443}" type="presParOf" srcId="{6EDE2DD1-56D5-4EA2-AE72-8B152DD285D0}" destId="{C71DAFD9-8E3C-4825-A524-2AFE491E3A82}" srcOrd="1" destOrd="0" presId="urn:microsoft.com/office/officeart/2005/8/layout/pList2"/>
    <dgm:cxn modelId="{6F7DF3FD-62BB-44DC-A318-758B5F7F9468}" type="presParOf" srcId="{C71DAFD9-8E3C-4825-A524-2AFE491E3A82}" destId="{DA38F443-B9A5-4603-8A6D-D9483D6D847D}" srcOrd="0" destOrd="0" presId="urn:microsoft.com/office/officeart/2005/8/layout/pList2"/>
    <dgm:cxn modelId="{9E269CB8-3120-4BD5-A12C-8A909BED231A}" type="presParOf" srcId="{DA38F443-B9A5-4603-8A6D-D9483D6D847D}" destId="{A9C06BB1-365D-4809-8378-F8F2C460AA56}" srcOrd="0" destOrd="0" presId="urn:microsoft.com/office/officeart/2005/8/layout/pList2"/>
    <dgm:cxn modelId="{2305024D-94B0-48C5-9281-59D94DB86D7E}" type="presParOf" srcId="{DA38F443-B9A5-4603-8A6D-D9483D6D847D}" destId="{43F83D93-9122-4D11-A74D-89A13927BF3B}" srcOrd="1" destOrd="0" presId="urn:microsoft.com/office/officeart/2005/8/layout/pList2"/>
    <dgm:cxn modelId="{93C63CA2-90C2-466C-A7BF-C9B351FEF839}" type="presParOf" srcId="{DA38F443-B9A5-4603-8A6D-D9483D6D847D}" destId="{02219BCE-05CD-4847-9EC7-CB24E7C6BBFA}" srcOrd="2" destOrd="0" presId="urn:microsoft.com/office/officeart/2005/8/layout/pList2"/>
    <dgm:cxn modelId="{7E6BC2D2-A8F9-48E5-95AE-80C03356E2C7}" type="presParOf" srcId="{C71DAFD9-8E3C-4825-A524-2AFE491E3A82}" destId="{5D9D4641-678B-4A81-8C6A-A0BA74224630}" srcOrd="1" destOrd="0" presId="urn:microsoft.com/office/officeart/2005/8/layout/pList2"/>
    <dgm:cxn modelId="{1ED3DEB3-9B5C-42E8-B459-D81ECDC6A106}" type="presParOf" srcId="{C71DAFD9-8E3C-4825-A524-2AFE491E3A82}" destId="{FE2AE693-D7C0-42C9-87DF-A67F60679A08}" srcOrd="2" destOrd="0" presId="urn:microsoft.com/office/officeart/2005/8/layout/pList2"/>
    <dgm:cxn modelId="{855F4C09-03E0-417B-88D9-BBAD849DD884}" type="presParOf" srcId="{FE2AE693-D7C0-42C9-87DF-A67F60679A08}" destId="{90550F03-8D80-4CBA-A2F3-96F40B3AE093}" srcOrd="0" destOrd="0" presId="urn:microsoft.com/office/officeart/2005/8/layout/pList2"/>
    <dgm:cxn modelId="{FD3B8D40-D08D-4C62-9A52-FE51B8411BA8}" type="presParOf" srcId="{FE2AE693-D7C0-42C9-87DF-A67F60679A08}" destId="{B27BE293-77BB-4382-A770-14B7EA3288BB}" srcOrd="1" destOrd="0" presId="urn:microsoft.com/office/officeart/2005/8/layout/pList2"/>
    <dgm:cxn modelId="{D426001F-8066-42E0-9201-896A8952FE2F}" type="presParOf" srcId="{FE2AE693-D7C0-42C9-87DF-A67F60679A08}" destId="{8B96D500-8D4D-4E70-9BBA-DAF0E3377841}" srcOrd="2" destOrd="0" presId="urn:microsoft.com/office/officeart/2005/8/layout/pList2"/>
    <dgm:cxn modelId="{8E92B3C6-8832-4A58-9052-6F7B050C6DF8}" type="presParOf" srcId="{C71DAFD9-8E3C-4825-A524-2AFE491E3A82}" destId="{15012923-52CE-43E8-999B-77051EC82E68}" srcOrd="3" destOrd="0" presId="urn:microsoft.com/office/officeart/2005/8/layout/pList2"/>
    <dgm:cxn modelId="{EE1DB6F0-FA32-4391-AB07-98F85CC029AE}" type="presParOf" srcId="{C71DAFD9-8E3C-4825-A524-2AFE491E3A82}" destId="{7B65BBD8-6807-4540-864E-7222D4ABD695}" srcOrd="4" destOrd="0" presId="urn:microsoft.com/office/officeart/2005/8/layout/pList2"/>
    <dgm:cxn modelId="{C57492C0-DF97-4EDB-8E58-8ADDB2027567}" type="presParOf" srcId="{7B65BBD8-6807-4540-864E-7222D4ABD695}" destId="{DD176BF8-64DD-4091-94E1-939F6246615A}" srcOrd="0" destOrd="0" presId="urn:microsoft.com/office/officeart/2005/8/layout/pList2"/>
    <dgm:cxn modelId="{B4FE75B9-322B-43D2-A692-5F1089C08C31}" type="presParOf" srcId="{7B65BBD8-6807-4540-864E-7222D4ABD695}" destId="{E1C97234-4EA0-44B3-85B6-74788208E6D7}" srcOrd="1" destOrd="0" presId="urn:microsoft.com/office/officeart/2005/8/layout/pList2"/>
    <dgm:cxn modelId="{95AEAFBF-CB65-41C7-8B19-95CB4C7367FF}" type="presParOf" srcId="{7B65BBD8-6807-4540-864E-7222D4ABD695}" destId="{EEEFBA37-1405-4DC9-B7E8-4DB67402B5B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8DF02-A179-4D7D-96CD-A036A77A9B90}" type="datetimeFigureOut">
              <a:rPr lang="es-ES" smtClean="0"/>
              <a:t>23/10/2019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587D-B9F7-4F65-8BF5-5AC05EB6D844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09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6F1A-0AF4-7F43-BB79-19D9F3984FBC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25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7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4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74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942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0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91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1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1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7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9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97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watch?v=lWeb1COgBC8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4094B.25B31EC0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9.jpeg"/><Relationship Id="rId2" Type="http://schemas.openxmlformats.org/officeDocument/2006/relationships/hyperlink" Target="https://www.youtube.com/watch?v=-PUtkrZLlY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5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6590" y="989657"/>
            <a:ext cx="10993549" cy="1475013"/>
          </a:xfrm>
        </p:spPr>
        <p:txBody>
          <a:bodyPr/>
          <a:lstStyle/>
          <a:p>
            <a:r>
              <a:rPr lang="es-ES" b="1" dirty="0"/>
              <a:t>La experiencia de Gaia en los living </a:t>
            </a:r>
            <a:r>
              <a:rPr lang="es-ES" b="1" dirty="0" err="1"/>
              <a:t>lab</a:t>
            </a:r>
            <a:r>
              <a:rPr lang="es-ES" b="1" dirty="0"/>
              <a:t>: OCEAN LIVING LAB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6590" y="2461605"/>
            <a:ext cx="10993546" cy="590321"/>
          </a:xfrm>
        </p:spPr>
        <p:txBody>
          <a:bodyPr/>
          <a:lstStyle/>
          <a:p>
            <a:r>
              <a:rPr lang="es-ES" b="1" dirty="0"/>
              <a:t>UN ECOSISTEMA DE INNOVACIÓN Y PARA LA PROMOCIÓN DE STARTUPS EN EL SECTOR OCEANO Y DE LOS DEPORTES EN UN TERRITORIO TRANSFRONTERIZO</a:t>
            </a: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77" y="473136"/>
            <a:ext cx="1959428" cy="882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30185" r="50333" b="22069"/>
          <a:stretch/>
        </p:blipFill>
        <p:spPr bwMode="auto">
          <a:xfrm>
            <a:off x="431074" y="3085766"/>
            <a:ext cx="3413769" cy="33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esultado de imagen de REMOS INTELIGENTES"/>
          <p:cNvPicPr>
            <a:picLocks noChangeAspect="1" noChangeArrowheads="1"/>
          </p:cNvPicPr>
          <p:nvPr/>
        </p:nvPicPr>
        <p:blipFill>
          <a:blip r:embed="rId4" cstate="print"/>
          <a:srcRect t="4828" b="4828"/>
          <a:stretch>
            <a:fillRect/>
          </a:stretch>
        </p:blipFill>
        <p:spPr bwMode="auto">
          <a:xfrm>
            <a:off x="8085909" y="3085766"/>
            <a:ext cx="3615274" cy="332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Resultado de imagen de txingu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43" y="3085765"/>
            <a:ext cx="4337040" cy="33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4 Imagen" descr="LogoGAIA_AVI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3299" y="631590"/>
            <a:ext cx="2008362" cy="565718"/>
          </a:xfrm>
          <a:prstGeom prst="rect">
            <a:avLst/>
          </a:prstGeom>
        </p:spPr>
      </p:pic>
      <p:sp>
        <p:nvSpPr>
          <p:cNvPr id="12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47 CuadroTexto"/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299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AutoShape 8" descr="Resultado de imagen de impregnado de microcÃ¡psulas en textil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t="8673" b="16071"/>
          <a:stretch>
            <a:fillRect/>
          </a:stretch>
        </p:blipFill>
        <p:spPr bwMode="auto">
          <a:xfrm>
            <a:off x="1524000" y="3796095"/>
            <a:ext cx="9144000" cy="277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31817" t="25347" r="38622" b="61955"/>
          <a:stretch>
            <a:fillRect/>
          </a:stretch>
        </p:blipFill>
        <p:spPr bwMode="auto">
          <a:xfrm>
            <a:off x="4100534" y="5788181"/>
            <a:ext cx="3245279" cy="78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CuadroTexto"/>
          <p:cNvSpPr txBox="1"/>
          <p:nvPr/>
        </p:nvSpPr>
        <p:spPr>
          <a:xfrm>
            <a:off x="345623" y="1999833"/>
            <a:ext cx="11396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latin typeface="Calibri" panose="020F0502020204030204" pitchFamily="34" charset="0"/>
              </a:rPr>
              <a:t>Nuestra idea consiste en propiciar la práctica de actividades acuáticas entre el mayor número posible de personas a partir de una dinámica centrada en la innovación abierta a la hora de diseñar los servicios y productos del futuro. </a:t>
            </a:r>
            <a:r>
              <a:rPr lang="es-ES" sz="1600" dirty="0">
                <a:latin typeface="Calibri" panose="020F0502020204030204" pitchFamily="34" charset="0"/>
              </a:rPr>
              <a:t>Para ello, la bahía de </a:t>
            </a:r>
            <a:r>
              <a:rPr lang="es-ES" sz="1600" dirty="0" err="1">
                <a:latin typeface="Calibri" panose="020F0502020204030204" pitchFamily="34" charset="0"/>
              </a:rPr>
              <a:t>Txingudi</a:t>
            </a:r>
            <a:r>
              <a:rPr lang="es-ES" sz="1600" dirty="0">
                <a:latin typeface="Calibri" panose="020F0502020204030204" pitchFamily="34" charset="0"/>
              </a:rPr>
              <a:t> (Hendaya-Irún- Fuenterrabía) se convierte en un laboratorio de innovación de tamaño natural (</a:t>
            </a:r>
            <a:r>
              <a:rPr lang="es-ES" sz="1600" b="1" dirty="0">
                <a:latin typeface="Calibri" panose="020F0502020204030204" pitchFamily="34" charset="0"/>
              </a:rPr>
              <a:t>el </a:t>
            </a:r>
            <a:r>
              <a:rPr lang="es-ES" sz="1600" b="1" dirty="0" err="1">
                <a:latin typeface="Calibri" panose="020F0502020204030204" pitchFamily="34" charset="0"/>
              </a:rPr>
              <a:t>Txingudi</a:t>
            </a:r>
            <a:r>
              <a:rPr lang="es-ES" sz="1600" b="1" dirty="0">
                <a:latin typeface="Calibri" panose="020F0502020204030204" pitchFamily="34" charset="0"/>
              </a:rPr>
              <a:t> Lab</a:t>
            </a:r>
            <a:r>
              <a:rPr lang="es-ES" sz="1600" dirty="0">
                <a:latin typeface="Calibri" panose="020F0502020204030204" pitchFamily="34" charset="0"/>
              </a:rPr>
              <a:t>) reconocido en 2016 por Europa en el marco de la </a:t>
            </a:r>
            <a:r>
              <a:rPr lang="en-US" sz="1600" dirty="0" err="1">
                <a:latin typeface="Calibri" panose="020F0502020204030204" pitchFamily="34" charset="0"/>
              </a:rPr>
              <a:t>certificación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ENoLL</a:t>
            </a:r>
            <a:r>
              <a:rPr lang="en-US" sz="1600" dirty="0">
                <a:latin typeface="Calibri" panose="020F0502020204030204" pitchFamily="34" charset="0"/>
              </a:rPr>
              <a:t> (European Network of Living </a:t>
            </a:r>
            <a:r>
              <a:rPr lang="es-ES" sz="1600" dirty="0">
                <a:latin typeface="Calibri" panose="020F0502020204030204" pitchFamily="34" charset="0"/>
              </a:rPr>
              <a:t>Lab).</a:t>
            </a:r>
          </a:p>
          <a:p>
            <a:pPr algn="just"/>
            <a:r>
              <a:rPr lang="es-ES" sz="1600" dirty="0">
                <a:latin typeface="Calibri" panose="020F0502020204030204" pitchFamily="34" charset="0"/>
              </a:rPr>
              <a:t>Nuestra asociación cuenta, además, con el apoyo de la empresa SUEZ que a través de un convenio de colaboración pone a su disposición </a:t>
            </a:r>
            <a:r>
              <a:rPr lang="es-ES" sz="1600" b="1" dirty="0">
                <a:latin typeface="Calibri" panose="020F0502020204030204" pitchFamily="34" charset="0"/>
              </a:rPr>
              <a:t>una plataforma experimental de datos medioambientales avanzada </a:t>
            </a:r>
            <a:r>
              <a:rPr lang="es-ES" sz="1600" dirty="0">
                <a:latin typeface="Calibri" panose="020F0502020204030204" pitchFamily="34" charset="0"/>
              </a:rPr>
              <a:t>(mediciones en tiempo real y previsiones meteorológicas, hidrodinámicas y oceanográficas de alta resolución) que facilitará la  caracterización del medio natural a la hora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.</a:t>
            </a:r>
            <a:endParaRPr lang="es-ES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9B6313C8-B1E1-460E-B7CA-B79B58B406EF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TXINGUDI LAB</a:t>
            </a:r>
            <a:br>
              <a:rPr lang="es-ES" b="1" dirty="0"/>
            </a:br>
            <a:r>
              <a:rPr lang="es-ES" b="1" dirty="0"/>
              <a:t>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UN LAB DE INNOVACIÓN ABIERTA A GRAN ESCALA</a:t>
            </a:r>
          </a:p>
        </p:txBody>
      </p:sp>
      <p:sp>
        <p:nvSpPr>
          <p:cNvPr id="14" name="45 CuadroTexto">
            <a:extLst>
              <a:ext uri="{FF2B5EF4-FFF2-40B4-BE49-F238E27FC236}">
                <a16:creationId xmlns:a16="http://schemas.microsoft.com/office/drawing/2014/main" xmlns="" id="{65DB5EDD-D416-48D5-9486-3DF29871B1F1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5" name="47 CuadroTexto">
            <a:extLst>
              <a:ext uri="{FF2B5EF4-FFF2-40B4-BE49-F238E27FC236}">
                <a16:creationId xmlns:a16="http://schemas.microsoft.com/office/drawing/2014/main" xmlns="" id="{460A1A78-BD26-4E46-B7B4-5C4DDCA30FB6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49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45 CuadroTexto">
            <a:extLst>
              <a:ext uri="{FF2B5EF4-FFF2-40B4-BE49-F238E27FC236}">
                <a16:creationId xmlns:a16="http://schemas.microsoft.com/office/drawing/2014/main" xmlns="" id="{F1867F1F-8B25-4D93-8CD7-BA8FDDA3B6B9}"/>
              </a:ext>
            </a:extLst>
          </p:cNvPr>
          <p:cNvSpPr txBox="1"/>
          <p:nvPr/>
        </p:nvSpPr>
        <p:spPr>
          <a:xfrm>
            <a:off x="0" y="6717533"/>
            <a:ext cx="12192000" cy="18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A7E27A78-74B3-4931-B335-8CDDF2571C2D}"/>
              </a:ext>
            </a:extLst>
          </p:cNvPr>
          <p:cNvGraphicFramePr/>
          <p:nvPr/>
        </p:nvGraphicFramePr>
        <p:xfrm>
          <a:off x="2032000" y="1764247"/>
          <a:ext cx="8476974" cy="447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75F3CC9C-9474-439B-8FA6-863D78E69FB9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PILOTOS EN TXINGUDI LAB</a:t>
            </a:r>
            <a:br>
              <a:rPr lang="es-ES" b="1" dirty="0"/>
            </a:br>
            <a:r>
              <a:rPr lang="es-ES" b="1" dirty="0"/>
              <a:t>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TRES ÁREAS PRIORITARIAS DE TRABAJO</a:t>
            </a:r>
          </a:p>
        </p:txBody>
      </p:sp>
      <p:sp>
        <p:nvSpPr>
          <p:cNvPr id="10" name="45 CuadroTexto">
            <a:extLst>
              <a:ext uri="{FF2B5EF4-FFF2-40B4-BE49-F238E27FC236}">
                <a16:creationId xmlns:a16="http://schemas.microsoft.com/office/drawing/2014/main" xmlns="" id="{767F68B4-C27D-45A3-94D1-F9FF6FEDD5A8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1" name="47 CuadroTexto">
            <a:extLst>
              <a:ext uri="{FF2B5EF4-FFF2-40B4-BE49-F238E27FC236}">
                <a16:creationId xmlns:a16="http://schemas.microsoft.com/office/drawing/2014/main" xmlns="" id="{14849FB9-DE57-4BEF-8B78-FDFFB6E7FCA4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606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958549C-9A43-4C72-B6C0-349BAFC0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279" y="4511160"/>
            <a:ext cx="3754321" cy="234684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27A83734-7374-4935-998E-FC4E6ACF0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1" t="34002" r="41739" b="16312"/>
          <a:stretch/>
        </p:blipFill>
        <p:spPr>
          <a:xfrm>
            <a:off x="7439196" y="3224676"/>
            <a:ext cx="3976234" cy="1912741"/>
          </a:xfrm>
          <a:prstGeom prst="rect">
            <a:avLst/>
          </a:prstGeom>
        </p:spPr>
      </p:pic>
      <p:sp>
        <p:nvSpPr>
          <p:cNvPr id="12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45 CuadroTexto">
            <a:extLst>
              <a:ext uri="{FF2B5EF4-FFF2-40B4-BE49-F238E27FC236}">
                <a16:creationId xmlns:a16="http://schemas.microsoft.com/office/drawing/2014/main" xmlns="" id="{F1867F1F-8B25-4D93-8CD7-BA8FDDA3B6B9}"/>
              </a:ext>
            </a:extLst>
          </p:cNvPr>
          <p:cNvSpPr txBox="1"/>
          <p:nvPr/>
        </p:nvSpPr>
        <p:spPr>
          <a:xfrm>
            <a:off x="0" y="6717533"/>
            <a:ext cx="12192000" cy="18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3" name="11 Rectángulo">
            <a:extLst>
              <a:ext uri="{FF2B5EF4-FFF2-40B4-BE49-F238E27FC236}">
                <a16:creationId xmlns:a16="http://schemas.microsoft.com/office/drawing/2014/main" xmlns="" id="{9E93BC4D-E8EF-41BA-A170-49C73C1BB098}"/>
              </a:ext>
            </a:extLst>
          </p:cNvPr>
          <p:cNvSpPr/>
          <p:nvPr/>
        </p:nvSpPr>
        <p:spPr>
          <a:xfrm>
            <a:off x="343515" y="2055582"/>
            <a:ext cx="6415094" cy="738664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Reto I: Seguridad náutica del deportista</a:t>
            </a:r>
          </a:p>
          <a:p>
            <a:pPr algn="just"/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Proyecto liderado por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Estia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en colaboración con la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Communauté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Pays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Basque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para medir el rendimiento de la piraguas profesionales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0E454DD-F57F-4B48-BBE4-EC54A27207F9}"/>
              </a:ext>
            </a:extLst>
          </p:cNvPr>
          <p:cNvSpPr/>
          <p:nvPr/>
        </p:nvSpPr>
        <p:spPr>
          <a:xfrm>
            <a:off x="7745919" y="1989364"/>
            <a:ext cx="4102566" cy="3077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https://www.youtube.com/watch?v=lWeb1COgBC8</a:t>
            </a:r>
            <a:endParaRPr lang="es-ES" sz="1400" b="1" dirty="0">
              <a:latin typeface="Calibri" panose="020F0502020204030204" pitchFamily="34" charset="0"/>
            </a:endParaRPr>
          </a:p>
        </p:txBody>
      </p:sp>
      <p:pic>
        <p:nvPicPr>
          <p:cNvPr id="34" name="Picture 2" descr="Resultado de imagen de pincha aqui">
            <a:extLst>
              <a:ext uri="{FF2B5EF4-FFF2-40B4-BE49-F238E27FC236}">
                <a16:creationId xmlns:a16="http://schemas.microsoft.com/office/drawing/2014/main" xmlns="" id="{0523DD35-04BE-4F4D-A50F-5C1F5333B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15" y="2418507"/>
            <a:ext cx="667795" cy="7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42B2B626-5908-4613-A235-9AFCEB9E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234" y="429485"/>
            <a:ext cx="1857340" cy="14425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782B53B5-D5AC-4E6D-A870-A4C6B029E7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362" r="27935" b="10899"/>
          <a:stretch/>
        </p:blipFill>
        <p:spPr>
          <a:xfrm>
            <a:off x="44400" y="3279578"/>
            <a:ext cx="7359844" cy="343015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98628D6-E156-474C-8481-9C780CB2BFAF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PILOTOS REALZIADOS</a:t>
            </a:r>
            <a:br>
              <a:rPr lang="es-ES" b="1" dirty="0"/>
            </a:br>
            <a:r>
              <a:rPr lang="es-ES" b="1" dirty="0"/>
              <a:t>  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SEGURIDAD DE DEPORTISTA</a:t>
            </a:r>
          </a:p>
        </p:txBody>
      </p:sp>
      <p:sp>
        <p:nvSpPr>
          <p:cNvPr id="15" name="45 CuadroTexto">
            <a:extLst>
              <a:ext uri="{FF2B5EF4-FFF2-40B4-BE49-F238E27FC236}">
                <a16:creationId xmlns:a16="http://schemas.microsoft.com/office/drawing/2014/main" xmlns="" id="{9B6EFCDF-D4E3-4FA4-BEC1-5AA7A47D480C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6" name="47 CuadroTexto">
            <a:extLst>
              <a:ext uri="{FF2B5EF4-FFF2-40B4-BE49-F238E27FC236}">
                <a16:creationId xmlns:a16="http://schemas.microsoft.com/office/drawing/2014/main" xmlns="" id="{59D672A7-8008-4D8A-BD13-4BA81C9FBBE4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04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45 CuadroTexto">
            <a:extLst>
              <a:ext uri="{FF2B5EF4-FFF2-40B4-BE49-F238E27FC236}">
                <a16:creationId xmlns:a16="http://schemas.microsoft.com/office/drawing/2014/main" xmlns="" id="{F1867F1F-8B25-4D93-8CD7-BA8FDDA3B6B9}"/>
              </a:ext>
            </a:extLst>
          </p:cNvPr>
          <p:cNvSpPr txBox="1"/>
          <p:nvPr/>
        </p:nvSpPr>
        <p:spPr>
          <a:xfrm>
            <a:off x="0" y="6717533"/>
            <a:ext cx="12192000" cy="18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755556E8-7CCE-4ED4-A417-F2ECA1910AB8}"/>
              </a:ext>
            </a:extLst>
          </p:cNvPr>
          <p:cNvSpPr/>
          <p:nvPr/>
        </p:nvSpPr>
        <p:spPr>
          <a:xfrm>
            <a:off x="8150343" y="1916341"/>
            <a:ext cx="4022636" cy="3077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https://www.youtube.com/watch?v=-PUtkrZLlYI</a:t>
            </a:r>
            <a:endParaRPr lang="es-ES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B87D8954-23D4-4C67-8BA8-0BAD6898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639" y="456814"/>
            <a:ext cx="1857340" cy="14425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768064CD-BFDD-4BA5-972F-2CBCEFEF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29" y="1792124"/>
            <a:ext cx="7904245" cy="2607322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2160" tIns="46080" rIns="92160" bIns="4608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1500" b="1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Reto II: Seguridad individual del bañista</a:t>
            </a: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1500" b="1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Reto III: Seguridad medioambiental y calidad de aguas. Seguridad Municipal</a:t>
            </a: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1500" b="1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SOLUCIÓN PROPUESTA: SOCORRISTA VIRTUAL</a:t>
            </a: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Un </a:t>
            </a:r>
            <a:r>
              <a:rPr lang="es-ES" sz="1500" b="1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sistema inteligente e innovador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que ofrece seguridad en zonas costeras, un “SOCORRISTA VIRTUAL” 24 horas los 365 días del año. Liderado por GAIA y por Bidasoa Activa.  Este servicio se realizará a través de diferentes </a:t>
            </a:r>
            <a:r>
              <a:rPr lang="es-ES" sz="1500" b="1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tecnologías innovadoras locales asociadas a la creación de un océano inteligente y sostenible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. </a:t>
            </a:r>
            <a:endParaRPr lang="en-GB" altLang="es-ES" sz="1500" dirty="0">
              <a:solidFill>
                <a:schemeClr val="tx2">
                  <a:lumMod val="75000"/>
                </a:schemeClr>
              </a:solidFill>
              <a:latin typeface="Avenir Next Condensed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Se trata de un sistema que reúne las </a:t>
            </a:r>
            <a:r>
              <a:rPr lang="es-ES" sz="1500" b="1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tecnologías más punteras de empresas del País Vasco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, pymes, </a:t>
            </a:r>
            <a:r>
              <a:rPr lang="es-ES" sz="1500" dirty="0" err="1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clusters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Avenir Next Condensed"/>
              </a:rPr>
              <a:t> y startups tecnológicas para el desarrollo de nuevas inteligentes e innovadoras a través de un sistema que cubra la necesidad de seguridad en zonas costeras del País Vasco, basada en casos y datos reales del mismo.</a:t>
            </a:r>
            <a:endParaRPr lang="en-GB" altLang="es-ES" sz="1500" dirty="0">
              <a:solidFill>
                <a:schemeClr val="tx2">
                  <a:lumMod val="75000"/>
                </a:schemeClr>
              </a:solidFill>
              <a:latin typeface="Avenir Next Condensed"/>
            </a:endParaRPr>
          </a:p>
        </p:txBody>
      </p:sp>
      <p:pic>
        <p:nvPicPr>
          <p:cNvPr id="17" name="Imagen 16" descr="https://www.dronebydrone.com/notis/1528450012resQ-drones-salvamento-dronebydrone-playas-pulsera-rpas-rescate.jpg">
            <a:extLst>
              <a:ext uri="{FF2B5EF4-FFF2-40B4-BE49-F238E27FC236}">
                <a16:creationId xmlns:a16="http://schemas.microsoft.com/office/drawing/2014/main" xmlns="" id="{20291595-C523-4315-BEDF-A77FC4DC817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76" y="2335273"/>
            <a:ext cx="3022660" cy="1367216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0E0CC80-0951-483D-BE1A-43B67A4D4CB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t="28238" r="51846" b="15917"/>
          <a:stretch/>
        </p:blipFill>
        <p:spPr bwMode="auto">
          <a:xfrm>
            <a:off x="7147789" y="4450034"/>
            <a:ext cx="1060367" cy="1390158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97D53AB8-AFED-4839-A3ED-75409FCFD5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57" r="1851" b="29328"/>
          <a:stretch/>
        </p:blipFill>
        <p:spPr>
          <a:xfrm>
            <a:off x="142029" y="4461627"/>
            <a:ext cx="5192819" cy="1844694"/>
          </a:xfrm>
          <a:prstGeom prst="rect">
            <a:avLst/>
          </a:prstGeom>
        </p:spPr>
      </p:pic>
      <p:pic>
        <p:nvPicPr>
          <p:cNvPr id="22" name="Imagen 21" descr="cid:image003.png@01D4094B.25B31EC0">
            <a:extLst>
              <a:ext uri="{FF2B5EF4-FFF2-40B4-BE49-F238E27FC236}">
                <a16:creationId xmlns:a16="http://schemas.microsoft.com/office/drawing/2014/main" xmlns="" id="{3D2AC2A3-B0F0-452E-ABA0-10F7CF78C00C}"/>
              </a:ext>
            </a:extLst>
          </p:cNvPr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48" y="5318106"/>
            <a:ext cx="1673134" cy="126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24A56016-63BD-4EB9-9F2F-17D4189313C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83" y="4076037"/>
            <a:ext cx="1477987" cy="224725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6F702B52-29A3-4564-BC32-2CF6D5025D8A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25727" r="62253" b="11525"/>
          <a:stretch/>
        </p:blipFill>
        <p:spPr bwMode="auto">
          <a:xfrm>
            <a:off x="10683301" y="4231472"/>
            <a:ext cx="1257300" cy="166655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3C84902-E49D-4F98-8AF0-C489BBC9D3CD}"/>
              </a:ext>
            </a:extLst>
          </p:cNvPr>
          <p:cNvSpPr/>
          <p:nvPr/>
        </p:nvSpPr>
        <p:spPr>
          <a:xfrm>
            <a:off x="8608083" y="3752804"/>
            <a:ext cx="3473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Sistema RESQ de Salvamento y Socorrismo</a:t>
            </a:r>
            <a:endParaRPr lang="es-ES" sz="12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D474AFB1-D278-4E2A-871C-4C369791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972" y="6373602"/>
            <a:ext cx="3383045" cy="142186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1200" b="1" dirty="0"/>
              <a:t>Dispositivo de Geolocalización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xmlns="" id="{E176CCE4-D4B1-43D0-94F5-28026CBA7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997" y="5898030"/>
            <a:ext cx="1060367" cy="45719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1200" b="1" dirty="0"/>
              <a:t>Sistema de Identificación de emergencia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6978FC1C-9BBE-4CF5-83E8-B8D94120A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196" y="6329857"/>
            <a:ext cx="3008130" cy="266442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1400" b="1" dirty="0"/>
              <a:t>Plataforma de Monitorización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xmlns="" id="{8A4E52A1-C801-4F5B-BD44-BFBD7C36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0887" y="5954837"/>
            <a:ext cx="1402092" cy="385091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1200" b="1" dirty="0"/>
              <a:t>Sistema Inteligente de mejora de rendimiento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xmlns="" id="{8E155543-C69F-42B1-AE32-16CC13CAA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989" y="4585252"/>
            <a:ext cx="1530612" cy="295759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1400" b="1" dirty="0"/>
              <a:t>Fuente de luz plana resistente al agua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3176D6AF-74C6-419F-B8A7-BF1204397050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PILOTOS REALIZADOS</a:t>
            </a:r>
            <a:br>
              <a:rPr lang="es-ES" b="1" dirty="0"/>
            </a:br>
            <a:r>
              <a:rPr lang="es-ES" b="1" dirty="0"/>
              <a:t>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CLEANTECH Y TURISMO Y DPEORTE</a:t>
            </a:r>
          </a:p>
        </p:txBody>
      </p:sp>
      <p:sp>
        <p:nvSpPr>
          <p:cNvPr id="33" name="45 CuadroTexto">
            <a:extLst>
              <a:ext uri="{FF2B5EF4-FFF2-40B4-BE49-F238E27FC236}">
                <a16:creationId xmlns:a16="http://schemas.microsoft.com/office/drawing/2014/main" xmlns="" id="{2E6D259C-C09E-450B-85CC-E14EC1503D87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4" name="47 CuadroTexto">
            <a:extLst>
              <a:ext uri="{FF2B5EF4-FFF2-40B4-BE49-F238E27FC236}">
                <a16:creationId xmlns:a16="http://schemas.microsoft.com/office/drawing/2014/main" xmlns="" id="{848FA4BF-6250-4A79-BA31-83248B31A734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628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de GOING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82" y="2343837"/>
            <a:ext cx="5502205" cy="37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C9F94EC-0B20-4637-B952-49577A1C831D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PROMOCIÓN DE START UP</a:t>
            </a:r>
            <a:br>
              <a:rPr lang="es-ES" b="1" dirty="0"/>
            </a:br>
            <a:r>
              <a:rPr lang="es-ES" b="1" dirty="0"/>
              <a:t>                                                 					</a:t>
            </a:r>
            <a:r>
              <a:rPr lang="es-ES" sz="2000" b="1" i="1" dirty="0">
                <a:solidFill>
                  <a:schemeClr val="accent2"/>
                </a:solidFill>
              </a:rPr>
              <a:t>APOYO A LA INTERNACIONALICIÓN</a:t>
            </a:r>
          </a:p>
        </p:txBody>
      </p:sp>
      <p:sp>
        <p:nvSpPr>
          <p:cNvPr id="13" name="45 CuadroTexto">
            <a:extLst>
              <a:ext uri="{FF2B5EF4-FFF2-40B4-BE49-F238E27FC236}">
                <a16:creationId xmlns:a16="http://schemas.microsoft.com/office/drawing/2014/main" xmlns="" id="{5DEB62EA-706E-4DC0-99ED-FD2DC62E866F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47 CuadroTexto">
            <a:extLst>
              <a:ext uri="{FF2B5EF4-FFF2-40B4-BE49-F238E27FC236}">
                <a16:creationId xmlns:a16="http://schemas.microsoft.com/office/drawing/2014/main" xmlns="" id="{B55AEB73-C29E-496A-B58B-A6A6760F71DC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307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47 CuadroTexto"/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37757" y="352476"/>
            <a:ext cx="5706292" cy="1325563"/>
          </a:xfrm>
          <a:ln w="28575">
            <a:noFill/>
          </a:ln>
        </p:spPr>
        <p:txBody>
          <a:bodyPr>
            <a:normAutofit/>
          </a:bodyPr>
          <a:lstStyle/>
          <a:p>
            <a:pPr algn="ctr"/>
            <a:r>
              <a:rPr lang="es-ES" sz="3100" b="1" dirty="0" err="1"/>
              <a:t>PROMOcIóN</a:t>
            </a:r>
            <a:r>
              <a:rPr lang="es-ES" sz="3100" b="1" dirty="0"/>
              <a:t> DE START UP</a:t>
            </a:r>
            <a:r>
              <a:rPr lang="es-ES" b="1" dirty="0"/>
              <a:t/>
            </a:r>
            <a:br>
              <a:rPr lang="es-ES" b="1" dirty="0"/>
            </a:br>
            <a:r>
              <a:rPr lang="es-ES" sz="2000" b="1" i="1" dirty="0">
                <a:solidFill>
                  <a:schemeClr val="tx2"/>
                </a:solidFill>
              </a:rPr>
              <a:t> </a:t>
            </a:r>
            <a:r>
              <a:rPr lang="es-ES" sz="2000" b="1" i="1" dirty="0"/>
              <a:t>APOYO A LA INTERNACIONALIZACIÓN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33253" y="1863152"/>
            <a:ext cx="6947263" cy="2169825"/>
          </a:xfrm>
          <a:prstGeom prst="rect">
            <a:avLst/>
          </a:prstGeom>
          <a:ln w="19050">
            <a:solidFill>
              <a:srgbClr val="C0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500" b="1" dirty="0">
                <a:solidFill>
                  <a:schemeClr val="tx1"/>
                </a:solidFill>
              </a:rPr>
              <a:t>EMERID SYSTEM</a:t>
            </a:r>
          </a:p>
          <a:p>
            <a:pPr algn="just"/>
            <a:r>
              <a:rPr lang="es-ES" sz="1500" dirty="0" err="1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Start</a:t>
            </a:r>
            <a:r>
              <a:rPr lang="es-ES" sz="1500" dirty="0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 up ubicado en Bilbao que tiene un nuevo sistema basado en la tecnología NFC para la protección de la ciudadanía en las playas.</a:t>
            </a:r>
          </a:p>
          <a:p>
            <a:pPr algn="just"/>
            <a:r>
              <a:rPr lang="es-ES" sz="1500" u="sng" dirty="0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Soporte de </a:t>
            </a:r>
            <a:r>
              <a:rPr lang="es-ES" sz="1500" u="sng" dirty="0" err="1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Ocean</a:t>
            </a:r>
            <a:r>
              <a:rPr lang="es-ES" sz="1500" u="sng" dirty="0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 Living </a:t>
            </a:r>
            <a:r>
              <a:rPr lang="es-ES" sz="1500" u="sng" dirty="0" err="1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Lab</a:t>
            </a:r>
            <a:r>
              <a:rPr lang="es-ES" sz="1500" u="sng" dirty="0">
                <a:solidFill>
                  <a:schemeClr val="tx1"/>
                </a:solidFill>
                <a:highlight>
                  <a:srgbClr val="FFFFFF"/>
                </a:highlight>
                <a:ea typeface="Lato"/>
                <a:cs typeface="Lato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sz="1500" dirty="0">
                <a:solidFill>
                  <a:schemeClr val="tx1"/>
                </a:solidFill>
              </a:rPr>
              <a:t>Estrategia de colaboración lanzada Actualmente en la fase de prueba de la tecnología en combinaciones profundas</a:t>
            </a:r>
          </a:p>
          <a:p>
            <a:pPr marL="285750" indent="-285750">
              <a:buFontTx/>
              <a:buChar char="-"/>
            </a:pPr>
            <a:r>
              <a:rPr lang="es-ES" sz="1500" dirty="0">
                <a:solidFill>
                  <a:schemeClr val="tx1"/>
                </a:solidFill>
              </a:rPr>
              <a:t>En conversación con </a:t>
            </a:r>
            <a:r>
              <a:rPr lang="es-ES" sz="1500" dirty="0" err="1">
                <a:solidFill>
                  <a:schemeClr val="tx1"/>
                </a:solidFill>
              </a:rPr>
              <a:t>QuikSilver</a:t>
            </a:r>
            <a:r>
              <a:rPr lang="es-ES" sz="1500" dirty="0">
                <a:solidFill>
                  <a:schemeClr val="tx1"/>
                </a:solidFill>
              </a:rPr>
              <a:t> para convertirse en el proveedor tecnológico de sus combinaciones</a:t>
            </a:r>
          </a:p>
          <a:p>
            <a:pPr marL="285750" indent="-285750">
              <a:buFontTx/>
              <a:buChar char="-"/>
            </a:pPr>
            <a:r>
              <a:rPr lang="es-ES" sz="1500" dirty="0">
                <a:solidFill>
                  <a:schemeClr val="tx1"/>
                </a:solidFill>
              </a:rPr>
              <a:t>Colaboración en proyectos: </a:t>
            </a:r>
            <a:r>
              <a:rPr lang="es-ES" sz="1500" dirty="0" err="1">
                <a:solidFill>
                  <a:schemeClr val="tx1"/>
                </a:solidFill>
              </a:rPr>
              <a:t>Interreg</a:t>
            </a:r>
            <a:r>
              <a:rPr lang="es-ES" sz="1500" dirty="0">
                <a:solidFill>
                  <a:schemeClr val="tx1"/>
                </a:solidFill>
              </a:rPr>
              <a:t> </a:t>
            </a:r>
            <a:r>
              <a:rPr lang="es-ES" sz="1500" dirty="0" err="1">
                <a:solidFill>
                  <a:schemeClr val="tx1"/>
                </a:solidFill>
              </a:rPr>
              <a:t>Poctefa</a:t>
            </a:r>
            <a:r>
              <a:rPr lang="es-ES" sz="1500" dirty="0">
                <a:solidFill>
                  <a:schemeClr val="tx1"/>
                </a:solidFill>
              </a:rPr>
              <a:t>, </a:t>
            </a:r>
            <a:r>
              <a:rPr lang="es-ES" sz="1500" dirty="0" err="1">
                <a:solidFill>
                  <a:schemeClr val="tx1"/>
                </a:solidFill>
              </a:rPr>
              <a:t>Hazitek</a:t>
            </a:r>
            <a:r>
              <a:rPr lang="es-ES" sz="1500" dirty="0">
                <a:solidFill>
                  <a:schemeClr val="tx1"/>
                </a:solidFill>
              </a:rPr>
              <a:t>, </a:t>
            </a:r>
            <a:r>
              <a:rPr lang="es-ES" sz="1500" dirty="0" err="1">
                <a:solidFill>
                  <a:schemeClr val="tx1"/>
                </a:solidFill>
              </a:rPr>
              <a:t>Interreg</a:t>
            </a:r>
            <a:r>
              <a:rPr lang="es-ES" sz="1500" dirty="0">
                <a:solidFill>
                  <a:schemeClr val="tx1"/>
                </a:solidFill>
              </a:rPr>
              <a:t> </a:t>
            </a:r>
            <a:r>
              <a:rPr lang="es-ES" sz="1500" dirty="0" err="1">
                <a:solidFill>
                  <a:schemeClr val="tx1"/>
                </a:solidFill>
              </a:rPr>
              <a:t>Europe</a:t>
            </a:r>
            <a:r>
              <a:rPr lang="es-ES" sz="1500" dirty="0">
                <a:solidFill>
                  <a:schemeClr val="tx1"/>
                </a:solidFill>
              </a:rPr>
              <a:t>, etc.</a:t>
            </a:r>
          </a:p>
        </p:txBody>
      </p:sp>
      <p:pic>
        <p:nvPicPr>
          <p:cNvPr id="19" name="Picture 6" descr="Resultado de imagen de eme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098" y="613736"/>
            <a:ext cx="1226399" cy="201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sultado de imagen de emer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70" y="607430"/>
            <a:ext cx="1510936" cy="138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4090" y="594367"/>
            <a:ext cx="1302895" cy="186959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589519" y="2287247"/>
            <a:ext cx="4209718" cy="27646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u-ES" sz="1600" b="1" dirty="0">
                <a:solidFill>
                  <a:srgbClr val="222222"/>
                </a:solidFill>
                <a:highlight>
                  <a:srgbClr val="FFFFFF"/>
                </a:highlight>
                <a:ea typeface="Lato"/>
                <a:cs typeface="Lato"/>
              </a:rPr>
              <a:t>3R3D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500" dirty="0">
                <a:highlight>
                  <a:srgbClr val="FFFFFF"/>
                </a:highlight>
                <a:ea typeface="Lato"/>
                <a:cs typeface="Lato"/>
              </a:rPr>
              <a:t>Una empresa de reciente creación en </a:t>
            </a:r>
            <a:r>
              <a:rPr lang="es-ES" sz="1500" dirty="0" err="1">
                <a:highlight>
                  <a:srgbClr val="FFFFFF"/>
                </a:highlight>
                <a:ea typeface="Lato"/>
                <a:cs typeface="Lato"/>
              </a:rPr>
              <a:t>Irun</a:t>
            </a:r>
            <a:r>
              <a:rPr lang="es-ES" sz="1500" dirty="0">
                <a:highlight>
                  <a:srgbClr val="FFFFFF"/>
                </a:highlight>
                <a:ea typeface="Lato"/>
                <a:cs typeface="Lato"/>
              </a:rPr>
              <a:t> dedicada al procesamiento de plásticos y todo tipo de materiales para bobinas de impresión 3D.</a:t>
            </a:r>
          </a:p>
          <a:p>
            <a:pPr algn="just"/>
            <a:r>
              <a:rPr lang="es-ES" sz="1500" u="sng" dirty="0">
                <a:highlight>
                  <a:srgbClr val="FFFFFF"/>
                </a:highlight>
                <a:ea typeface="Lato"/>
                <a:cs typeface="Lato"/>
              </a:rPr>
              <a:t>Soporte de </a:t>
            </a:r>
            <a:r>
              <a:rPr lang="es-ES" sz="1500" u="sng" dirty="0" err="1">
                <a:highlight>
                  <a:srgbClr val="FFFFFF"/>
                </a:highlight>
                <a:ea typeface="Lato"/>
                <a:cs typeface="Lato"/>
              </a:rPr>
              <a:t>Ocean</a:t>
            </a:r>
            <a:r>
              <a:rPr lang="es-ES" sz="1500" u="sng" dirty="0">
                <a:highlight>
                  <a:srgbClr val="FFFFFF"/>
                </a:highlight>
                <a:ea typeface="Lato"/>
                <a:cs typeface="Lato"/>
              </a:rPr>
              <a:t> Living </a:t>
            </a:r>
            <a:r>
              <a:rPr lang="es-ES" sz="1500" u="sng" dirty="0" err="1">
                <a:highlight>
                  <a:srgbClr val="FFFFFF"/>
                </a:highlight>
                <a:ea typeface="Lato"/>
                <a:cs typeface="Lato"/>
              </a:rPr>
              <a:t>Lab</a:t>
            </a:r>
            <a:r>
              <a:rPr lang="es-ES" sz="1500" u="sng" dirty="0">
                <a:highlight>
                  <a:srgbClr val="FFFFFF"/>
                </a:highlight>
                <a:ea typeface="Lato"/>
                <a:cs typeface="Lato"/>
              </a:rPr>
              <a:t>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ES" sz="1500" dirty="0"/>
              <a:t>Presentación de cinco proyectos de I + D + i en colaboración con otras entidades del ecosistema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ES" sz="1500" dirty="0"/>
              <a:t>Implementación a corto plazo en </a:t>
            </a:r>
            <a:r>
              <a:rPr lang="es-ES" sz="1500" dirty="0" err="1"/>
              <a:t>Iparralde</a:t>
            </a:r>
            <a:r>
              <a:rPr lang="es-ES" sz="1500" dirty="0"/>
              <a:t> con interés en Francia por su tecnología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29414" y="4218065"/>
            <a:ext cx="6953280" cy="221599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u-ES" sz="1500" b="1" dirty="0">
                <a:highlight>
                  <a:srgbClr val="FFFFFF"/>
                </a:highlight>
                <a:ea typeface="Lato"/>
                <a:cs typeface="Lato"/>
              </a:rPr>
              <a:t>INNOVATEC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500" dirty="0">
                <a:highlight>
                  <a:srgbClr val="FFFFFF"/>
                </a:highlight>
                <a:ea typeface="Lato"/>
                <a:cs typeface="Lato"/>
              </a:rPr>
              <a:t>SME con una oficina en Bilbao dedicada al desarrollo y comercialización de </a:t>
            </a:r>
            <a:r>
              <a:rPr lang="es-ES" sz="1500" dirty="0" err="1">
                <a:highlight>
                  <a:srgbClr val="FFFFFF"/>
                </a:highlight>
                <a:ea typeface="Lato"/>
                <a:cs typeface="Lato"/>
              </a:rPr>
              <a:t>microencapsulados</a:t>
            </a:r>
            <a:r>
              <a:rPr lang="es-ES" sz="1500" dirty="0">
                <a:highlight>
                  <a:srgbClr val="FFFFFF"/>
                </a:highlight>
                <a:ea typeface="Lato"/>
                <a:cs typeface="Lato"/>
              </a:rPr>
              <a:t> y nuevas tecnologías.</a:t>
            </a:r>
          </a:p>
          <a:p>
            <a:pPr algn="just"/>
            <a:r>
              <a:rPr lang="es-ES" sz="1500" u="sng" dirty="0">
                <a:highlight>
                  <a:srgbClr val="FFFFFF"/>
                </a:highlight>
                <a:ea typeface="Lato"/>
                <a:cs typeface="Lato"/>
              </a:rPr>
              <a:t>Soporte de </a:t>
            </a:r>
            <a:r>
              <a:rPr lang="es-ES" sz="1500" u="sng" dirty="0" err="1">
                <a:highlight>
                  <a:srgbClr val="FFFFFF"/>
                </a:highlight>
                <a:ea typeface="Lato"/>
                <a:cs typeface="Lato"/>
              </a:rPr>
              <a:t>Ocean</a:t>
            </a:r>
            <a:r>
              <a:rPr lang="es-ES" sz="1500" u="sng" dirty="0">
                <a:highlight>
                  <a:srgbClr val="FFFFFF"/>
                </a:highlight>
                <a:ea typeface="Lato"/>
                <a:cs typeface="Lato"/>
              </a:rPr>
              <a:t> Living </a:t>
            </a:r>
            <a:r>
              <a:rPr lang="es-ES" sz="1500" u="sng" dirty="0" err="1">
                <a:highlight>
                  <a:srgbClr val="FFFFFF"/>
                </a:highlight>
                <a:ea typeface="Lato"/>
                <a:cs typeface="Lato"/>
              </a:rPr>
              <a:t>Lab</a:t>
            </a:r>
            <a:r>
              <a:rPr lang="es-ES" sz="1500" u="sng" dirty="0">
                <a:highlight>
                  <a:srgbClr val="FFFFFF"/>
                </a:highlight>
                <a:ea typeface="Lato"/>
                <a:cs typeface="Lato"/>
              </a:rPr>
              <a:t>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ES" sz="1500" dirty="0"/>
              <a:t>Implementación a corto plazo en Iparralde con interés en Francia por su tecnología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ES" sz="1500" dirty="0"/>
              <a:t>Proveedor tecnológico del proyecto de colaboración con la reunión SHIELD. Beca obtenida de 15,000 euros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s-ES" sz="1500" dirty="0"/>
              <a:t>Presentación de más de 5 proyectos de I + D + i</a:t>
            </a:r>
          </a:p>
        </p:txBody>
      </p:sp>
      <p:pic>
        <p:nvPicPr>
          <p:cNvPr id="24" name="Picture 2" descr="Afficher l’image source">
            <a:extLst>
              <a:ext uri="{FF2B5EF4-FFF2-40B4-BE49-F238E27FC236}">
                <a16:creationId xmlns:a16="http://schemas.microsoft.com/office/drawing/2014/main" xmlns="" id="{BB1913B8-C948-4040-977C-AAE4EB90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8" y="5459234"/>
            <a:ext cx="2368354" cy="9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3r3dtm.com/wp-content/uploads/2018/02/20180201_064037-157x1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819" y="5369277"/>
            <a:ext cx="1267461" cy="12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4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PAIS VAS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37" y="2454425"/>
            <a:ext cx="6631660" cy="3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31FA834B-C064-43B3-8DF9-C023B2588C5C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PROMOCIÓN DE START UP</a:t>
            </a:r>
            <a:br>
              <a:rPr lang="es-ES" b="1" dirty="0"/>
            </a:br>
            <a:r>
              <a:rPr lang="es-ES" b="1" dirty="0"/>
              <a:t>                                                 					</a:t>
            </a:r>
            <a:r>
              <a:rPr lang="es-ES" sz="2000" b="1" i="1" dirty="0">
                <a:solidFill>
                  <a:schemeClr val="accent2"/>
                </a:solidFill>
              </a:rPr>
              <a:t>ATRACCIÓN AL PAÍS VASCO</a:t>
            </a:r>
          </a:p>
        </p:txBody>
      </p:sp>
      <p:sp>
        <p:nvSpPr>
          <p:cNvPr id="13" name="45 CuadroTexto">
            <a:extLst>
              <a:ext uri="{FF2B5EF4-FFF2-40B4-BE49-F238E27FC236}">
                <a16:creationId xmlns:a16="http://schemas.microsoft.com/office/drawing/2014/main" xmlns="" id="{E99825B0-82D9-4820-BE8E-35742393B4FC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47 CuadroTexto">
            <a:extLst>
              <a:ext uri="{FF2B5EF4-FFF2-40B4-BE49-F238E27FC236}">
                <a16:creationId xmlns:a16="http://schemas.microsoft.com/office/drawing/2014/main" xmlns="" id="{15BCF3F5-C0C7-4B55-8A38-BF78568E11C3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061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oard2-600x4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296" y="3394320"/>
            <a:ext cx="1123319" cy="995951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532856" y="2023257"/>
            <a:ext cx="5563144" cy="19389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b="1" dirty="0">
                <a:solidFill>
                  <a:schemeClr val="tx1"/>
                </a:solidFill>
              </a:rPr>
              <a:t>DEEPLY</a:t>
            </a:r>
          </a:p>
          <a:p>
            <a:pPr algn="just"/>
            <a:r>
              <a:rPr lang="fr-FR" sz="1200" dirty="0" err="1"/>
              <a:t>Sociedad</a:t>
            </a:r>
            <a:r>
              <a:rPr lang="fr-FR" sz="1200" dirty="0"/>
              <a:t> </a:t>
            </a:r>
            <a:r>
              <a:rPr lang="fr-FR" sz="1200" dirty="0" err="1"/>
              <a:t>del</a:t>
            </a:r>
            <a:r>
              <a:rPr lang="fr-FR" sz="1200" dirty="0"/>
              <a:t> </a:t>
            </a:r>
            <a:r>
              <a:rPr lang="fr-FR" sz="1200" dirty="0" err="1"/>
              <a:t>grupo</a:t>
            </a:r>
            <a:r>
              <a:rPr lang="fr-FR" sz="1200" dirty="0"/>
              <a:t> SONAE </a:t>
            </a:r>
            <a:r>
              <a:rPr lang="fr-FR" sz="1200" dirty="0" err="1"/>
              <a:t>dedicada</a:t>
            </a:r>
            <a:r>
              <a:rPr lang="fr-FR" sz="1200" dirty="0"/>
              <a:t> a la </a:t>
            </a:r>
            <a:r>
              <a:rPr lang="fr-FR" sz="1200" b="1" dirty="0" err="1"/>
              <a:t>creación</a:t>
            </a:r>
            <a:r>
              <a:rPr lang="fr-FR" sz="1200" b="1" dirty="0"/>
              <a:t> y a la venta de </a:t>
            </a:r>
            <a:r>
              <a:rPr lang="fr-FR" sz="1200" b="1" dirty="0" err="1"/>
              <a:t>productos</a:t>
            </a:r>
            <a:r>
              <a:rPr lang="fr-FR" sz="1200" b="1" dirty="0"/>
              <a:t> para la </a:t>
            </a:r>
            <a:r>
              <a:rPr lang="fr-FR" sz="1200" b="1" dirty="0" err="1"/>
              <a:t>práctica</a:t>
            </a:r>
            <a:r>
              <a:rPr lang="fr-FR" sz="1200" b="1" dirty="0"/>
              <a:t> </a:t>
            </a:r>
            <a:r>
              <a:rPr lang="fr-FR" sz="1200" b="1" dirty="0" err="1"/>
              <a:t>del</a:t>
            </a:r>
            <a:r>
              <a:rPr lang="fr-FR" sz="1200" b="1" dirty="0"/>
              <a:t> surf, skateboard y snowboard </a:t>
            </a:r>
            <a:r>
              <a:rPr lang="fr-FR" sz="1200" dirty="0"/>
              <a:t>(</a:t>
            </a:r>
            <a:r>
              <a:rPr lang="fr-FR" sz="1200" dirty="0" err="1"/>
              <a:t>combinación</a:t>
            </a:r>
            <a:r>
              <a:rPr lang="fr-FR" sz="1200" dirty="0"/>
              <a:t> de </a:t>
            </a:r>
            <a:r>
              <a:rPr lang="fr-FR" sz="1200" dirty="0" err="1"/>
              <a:t>neoprenos</a:t>
            </a:r>
            <a:r>
              <a:rPr lang="fr-FR" sz="1200" dirty="0"/>
              <a:t>, skateboards, etc.) </a:t>
            </a:r>
            <a:r>
              <a:rPr lang="fr-FR" sz="1200" dirty="0" err="1"/>
              <a:t>así</a:t>
            </a:r>
            <a:r>
              <a:rPr lang="fr-FR" sz="1200" dirty="0"/>
              <a:t> </a:t>
            </a:r>
            <a:r>
              <a:rPr lang="fr-FR" sz="1200" dirty="0" err="1"/>
              <a:t>como</a:t>
            </a:r>
            <a:r>
              <a:rPr lang="fr-FR" sz="1200" dirty="0"/>
              <a:t> </a:t>
            </a:r>
            <a:r>
              <a:rPr lang="fr-FR" sz="1200" dirty="0" err="1"/>
              <a:t>ligados</a:t>
            </a:r>
            <a:r>
              <a:rPr lang="fr-FR" sz="1200" dirty="0"/>
              <a:t> al modo de vida de los </a:t>
            </a:r>
            <a:r>
              <a:rPr lang="fr-FR" sz="1200" dirty="0" err="1"/>
              <a:t>usuarios</a:t>
            </a:r>
            <a:r>
              <a:rPr lang="fr-FR" sz="1200" dirty="0"/>
              <a:t> de </a:t>
            </a:r>
            <a:r>
              <a:rPr lang="fr-FR" sz="1200" dirty="0" err="1"/>
              <a:t>esos</a:t>
            </a:r>
            <a:r>
              <a:rPr lang="fr-FR" sz="1200" dirty="0"/>
              <a:t> </a:t>
            </a:r>
            <a:r>
              <a:rPr lang="fr-FR" sz="1200" dirty="0" err="1"/>
              <a:t>deportes</a:t>
            </a:r>
            <a:r>
              <a:rPr lang="fr-FR" sz="1200" dirty="0"/>
              <a:t>.</a:t>
            </a:r>
          </a:p>
          <a:p>
            <a:pPr algn="just"/>
            <a:r>
              <a:rPr lang="es-ES" sz="1200" dirty="0"/>
              <a:t>30 empleados en Portugal. </a:t>
            </a:r>
          </a:p>
          <a:p>
            <a:pPr marL="214313" indent="-214313" algn="just">
              <a:buFontTx/>
              <a:buChar char="-"/>
            </a:pPr>
            <a:r>
              <a:rPr lang="fr-FR" sz="1200" dirty="0"/>
              <a:t>En 2018, </a:t>
            </a:r>
            <a:r>
              <a:rPr lang="fr-FR" sz="1200" dirty="0" err="1"/>
              <a:t>lanzamiento</a:t>
            </a:r>
            <a:r>
              <a:rPr lang="fr-FR" sz="1200" dirty="0"/>
              <a:t> </a:t>
            </a:r>
            <a:r>
              <a:rPr lang="fr-FR" sz="1200" dirty="0" err="1"/>
              <a:t>internacional</a:t>
            </a:r>
            <a:r>
              <a:rPr lang="fr-FR" sz="1200" dirty="0"/>
              <a:t>: </a:t>
            </a:r>
            <a:r>
              <a:rPr lang="fr-FR" sz="1200" dirty="0" err="1"/>
              <a:t>una</a:t>
            </a:r>
            <a:r>
              <a:rPr lang="fr-FR" sz="1200" dirty="0"/>
              <a:t> </a:t>
            </a:r>
            <a:r>
              <a:rPr lang="fr-FR" sz="1200" dirty="0" err="1"/>
              <a:t>estrategia</a:t>
            </a:r>
            <a:r>
              <a:rPr lang="fr-FR" sz="1200" dirty="0"/>
              <a:t> </a:t>
            </a:r>
            <a:r>
              <a:rPr lang="fr-FR" sz="1200" dirty="0" err="1"/>
              <a:t>principalmente</a:t>
            </a:r>
            <a:r>
              <a:rPr lang="fr-FR" sz="1200" dirty="0"/>
              <a:t> </a:t>
            </a:r>
            <a:r>
              <a:rPr lang="fr-FR" sz="1200" dirty="0" err="1"/>
              <a:t>centrada</a:t>
            </a:r>
            <a:r>
              <a:rPr lang="fr-FR" sz="1200" dirty="0"/>
              <a:t> en España y </a:t>
            </a:r>
            <a:r>
              <a:rPr lang="fr-FR" sz="1200" dirty="0" err="1"/>
              <a:t>Frnacia</a:t>
            </a:r>
            <a:r>
              <a:rPr lang="fr-FR" sz="1200" dirty="0"/>
              <a:t>.</a:t>
            </a:r>
          </a:p>
          <a:p>
            <a:pPr marL="214313" indent="-214313" algn="just">
              <a:buFontTx/>
              <a:buChar char="-"/>
            </a:pPr>
            <a:r>
              <a:rPr lang="es-ES" sz="1200" b="1" dirty="0"/>
              <a:t>I</a:t>
            </a:r>
            <a:r>
              <a:rPr lang="fr-FR" sz="1200" b="1" dirty="0" err="1"/>
              <a:t>nterés</a:t>
            </a:r>
            <a:r>
              <a:rPr lang="fr-FR" sz="1200" b="1" dirty="0"/>
              <a:t> de </a:t>
            </a:r>
            <a:r>
              <a:rPr lang="fr-FR" sz="1200" b="1" dirty="0" err="1"/>
              <a:t>implantación</a:t>
            </a:r>
            <a:r>
              <a:rPr lang="fr-FR" sz="1200" b="1" dirty="0"/>
              <a:t> en </a:t>
            </a:r>
            <a:r>
              <a:rPr lang="fr-FR" sz="1200" b="1" dirty="0" err="1"/>
              <a:t>Euskadi</a:t>
            </a:r>
            <a:r>
              <a:rPr lang="fr-FR" sz="1200" b="1" dirty="0"/>
              <a:t> </a:t>
            </a:r>
            <a:r>
              <a:rPr lang="fr-FR" sz="1200" dirty="0"/>
              <a:t>para </a:t>
            </a:r>
            <a:r>
              <a:rPr lang="fr-FR" sz="1200" dirty="0" err="1"/>
              <a:t>búsqueda</a:t>
            </a:r>
            <a:r>
              <a:rPr lang="fr-FR" sz="1200" dirty="0"/>
              <a:t> de:</a:t>
            </a:r>
            <a:endParaRPr lang="es-ES" sz="1200" dirty="0"/>
          </a:p>
          <a:p>
            <a:pPr algn="just"/>
            <a:r>
              <a:rPr lang="es-ES" sz="1200" dirty="0"/>
              <a:t>	- </a:t>
            </a:r>
            <a:r>
              <a:rPr lang="es-ES" sz="1200" b="1" dirty="0"/>
              <a:t>P</a:t>
            </a:r>
            <a:r>
              <a:rPr lang="fr-FR" sz="1200" b="1" dirty="0" err="1"/>
              <a:t>artenariados</a:t>
            </a:r>
            <a:r>
              <a:rPr lang="fr-FR" sz="1200" b="1" dirty="0"/>
              <a:t> </a:t>
            </a:r>
            <a:r>
              <a:rPr lang="fr-FR" sz="1200" b="1" dirty="0" err="1"/>
              <a:t>tecnológicos</a:t>
            </a:r>
            <a:r>
              <a:rPr lang="fr-FR" sz="1200" b="1" dirty="0"/>
              <a:t> </a:t>
            </a:r>
            <a:r>
              <a:rPr lang="fr-FR" sz="1200" dirty="0"/>
              <a:t>para </a:t>
            </a:r>
            <a:r>
              <a:rPr lang="fr-FR" sz="1200" dirty="0" err="1"/>
              <a:t>desarrollo</a:t>
            </a:r>
            <a:r>
              <a:rPr lang="fr-FR" sz="1200" dirty="0"/>
              <a:t> de </a:t>
            </a:r>
            <a:r>
              <a:rPr lang="fr-FR" sz="1200" dirty="0" err="1"/>
              <a:t>servicios</a:t>
            </a:r>
            <a:r>
              <a:rPr lang="fr-FR" sz="1200" dirty="0"/>
              <a:t> innovantes</a:t>
            </a:r>
            <a:endParaRPr lang="es-ES" sz="1200" dirty="0"/>
          </a:p>
          <a:p>
            <a:pPr algn="just"/>
            <a:r>
              <a:rPr lang="es-ES" sz="1200" dirty="0"/>
              <a:t>	- D</a:t>
            </a:r>
            <a:r>
              <a:rPr lang="fr-FR" sz="1200" dirty="0" err="1"/>
              <a:t>esarrollo</a:t>
            </a:r>
            <a:r>
              <a:rPr lang="fr-FR" sz="1200" dirty="0"/>
              <a:t> de </a:t>
            </a:r>
            <a:r>
              <a:rPr lang="fr-FR" sz="1200" b="1" dirty="0" err="1"/>
              <a:t>proyectos</a:t>
            </a:r>
            <a:r>
              <a:rPr lang="fr-FR" sz="1200" b="1" dirty="0"/>
              <a:t> </a:t>
            </a:r>
            <a:r>
              <a:rPr lang="fr-FR" sz="1200" dirty="0"/>
              <a:t>de </a:t>
            </a:r>
            <a:r>
              <a:rPr lang="fr-FR" sz="1200" dirty="0" err="1"/>
              <a:t>carácter</a:t>
            </a:r>
            <a:r>
              <a:rPr lang="fr-FR" sz="1200" dirty="0"/>
              <a:t> social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32855" y="4431362"/>
            <a:ext cx="5563145" cy="17788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u-ES" sz="1200" b="1" dirty="0">
                <a:highlight>
                  <a:srgbClr val="FFFFFF"/>
                </a:highlight>
                <a:ea typeface="Lato"/>
                <a:cs typeface="Lato"/>
              </a:rPr>
              <a:t>SMARTIFIER</a:t>
            </a:r>
          </a:p>
          <a:p>
            <a:pPr algn="just">
              <a:lnSpc>
                <a:spcPct val="115000"/>
              </a:lnSpc>
            </a:pPr>
            <a:r>
              <a:rPr lang="fr-FR" sz="1200" dirty="0"/>
              <a:t>SMARTIFIER es </a:t>
            </a:r>
            <a:r>
              <a:rPr lang="fr-FR" sz="1200" dirty="0" err="1"/>
              <a:t>una</a:t>
            </a:r>
            <a:r>
              <a:rPr lang="fr-FR" sz="1200" dirty="0"/>
              <a:t> </a:t>
            </a:r>
            <a:r>
              <a:rPr lang="fr-FR" sz="1200" dirty="0" err="1"/>
              <a:t>entidad</a:t>
            </a:r>
            <a:r>
              <a:rPr lang="fr-FR" sz="1200" dirty="0"/>
              <a:t> </a:t>
            </a:r>
            <a:r>
              <a:rPr lang="fr-FR" sz="1200" dirty="0" err="1"/>
              <a:t>Finlandesa</a:t>
            </a:r>
            <a:r>
              <a:rPr lang="fr-FR" sz="1200" dirty="0"/>
              <a:t> de </a:t>
            </a:r>
            <a:r>
              <a:rPr lang="fr-FR" sz="1200" dirty="0" err="1"/>
              <a:t>alta</a:t>
            </a:r>
            <a:r>
              <a:rPr lang="fr-FR" sz="1200" dirty="0"/>
              <a:t> </a:t>
            </a:r>
            <a:r>
              <a:rPr lang="fr-FR" sz="1200" dirty="0" err="1"/>
              <a:t>tecnológía</a:t>
            </a:r>
            <a:r>
              <a:rPr lang="fr-FR" sz="1200" dirty="0"/>
              <a:t>. Su </a:t>
            </a:r>
            <a:r>
              <a:rPr lang="fr-FR" sz="1200" dirty="0" err="1"/>
              <a:t>producto</a:t>
            </a:r>
            <a:r>
              <a:rPr lang="fr-FR" sz="1200" dirty="0"/>
              <a:t> Stand Out Balance ha </a:t>
            </a:r>
            <a:r>
              <a:rPr lang="fr-FR" sz="1200" dirty="0" err="1"/>
              <a:t>sido</a:t>
            </a:r>
            <a:r>
              <a:rPr lang="fr-FR" sz="1200" dirty="0"/>
              <a:t> </a:t>
            </a:r>
            <a:r>
              <a:rPr lang="fr-FR" sz="1200" dirty="0" err="1"/>
              <a:t>testeado</a:t>
            </a:r>
            <a:r>
              <a:rPr lang="fr-FR" sz="1200" dirty="0"/>
              <a:t> e </a:t>
            </a:r>
            <a:r>
              <a:rPr lang="fr-FR" sz="1200" dirty="0" err="1"/>
              <a:t>introducido</a:t>
            </a:r>
            <a:r>
              <a:rPr lang="fr-FR" sz="1200" dirty="0"/>
              <a:t> en los </a:t>
            </a:r>
            <a:r>
              <a:rPr lang="fr-FR" sz="1200" dirty="0" err="1"/>
              <a:t>mercados</a:t>
            </a:r>
            <a:r>
              <a:rPr lang="fr-FR" sz="1200" dirty="0"/>
              <a:t> </a:t>
            </a:r>
            <a:r>
              <a:rPr lang="fr-FR" sz="1200" dirty="0" err="1"/>
              <a:t>español</a:t>
            </a:r>
            <a:r>
              <a:rPr lang="fr-FR" sz="1200" dirty="0"/>
              <a:t> y </a:t>
            </a:r>
            <a:r>
              <a:rPr lang="fr-FR" sz="1200" dirty="0" err="1"/>
              <a:t>francés</a:t>
            </a:r>
            <a:r>
              <a:rPr lang="fr-FR" sz="1200" dirty="0"/>
              <a:t> </a:t>
            </a:r>
            <a:r>
              <a:rPr lang="fr-FR" sz="1200" dirty="0" err="1"/>
              <a:t>vía</a:t>
            </a:r>
            <a:r>
              <a:rPr lang="fr-FR" sz="1200" dirty="0"/>
              <a:t> el Ocean </a:t>
            </a:r>
            <a:r>
              <a:rPr lang="fr-FR" sz="1200" dirty="0" err="1"/>
              <a:t>Work</a:t>
            </a:r>
            <a:r>
              <a:rPr lang="fr-FR" sz="1200" dirty="0"/>
              <a:t> Center Bilbao.</a:t>
            </a:r>
          </a:p>
          <a:p>
            <a:pPr marL="214313" indent="-214313" algn="just">
              <a:lnSpc>
                <a:spcPct val="115000"/>
              </a:lnSpc>
              <a:buFontTx/>
              <a:buChar char="-"/>
            </a:pPr>
            <a:r>
              <a:rPr lang="es-ES" sz="1200" dirty="0"/>
              <a:t>Tarjeta inteligente con sensores inalámbricos integrados</a:t>
            </a:r>
          </a:p>
          <a:p>
            <a:pPr marL="214313" indent="-214313" algn="just">
              <a:lnSpc>
                <a:spcPct val="115000"/>
              </a:lnSpc>
              <a:buFontTx/>
              <a:buChar char="-"/>
            </a:pPr>
            <a:r>
              <a:rPr lang="es-ES" sz="1200" dirty="0"/>
              <a:t>Aplicación y servicio móvil para consumidores y profesionales</a:t>
            </a:r>
            <a:endParaRPr lang="fr-FR" sz="1200" dirty="0"/>
          </a:p>
          <a:p>
            <a:pPr marL="214313" indent="-214313" algn="just">
              <a:lnSpc>
                <a:spcPct val="115000"/>
              </a:lnSpc>
              <a:buFontTx/>
              <a:buChar char="-"/>
            </a:pPr>
            <a:r>
              <a:rPr lang="es-ES" sz="1200" dirty="0"/>
              <a:t>Entrenamiento, rehabilitación y prevención de lesiones</a:t>
            </a:r>
          </a:p>
          <a:p>
            <a:pPr marL="214313" indent="-214313" algn="just">
              <a:lnSpc>
                <a:spcPct val="115000"/>
              </a:lnSpc>
              <a:buFontTx/>
              <a:buChar char="-"/>
            </a:pPr>
            <a:r>
              <a:rPr lang="fr-FR" sz="1200" dirty="0"/>
              <a:t>APP disponible</a:t>
            </a:r>
            <a:endParaRPr lang="es-ES" sz="1200" dirty="0"/>
          </a:p>
        </p:txBody>
      </p:sp>
      <p:pic>
        <p:nvPicPr>
          <p:cNvPr id="13" name="Imagen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18825" r="33678" b="12153"/>
          <a:stretch/>
        </p:blipFill>
        <p:spPr bwMode="auto">
          <a:xfrm>
            <a:off x="9337257" y="4837985"/>
            <a:ext cx="2532771" cy="17788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451.jpg" descr="Q:\Proyectos\año2018\ENoLL\Smartifier_Tender\Testeos_Valoraciones\Pilates\IMG_75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2313" y="4521449"/>
            <a:ext cx="2113734" cy="1463416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4" name="Picture 2" descr="https://i2.wp.com/www.3sesenta.com/wp-content/uploads/2018/04/Deeply-Pop-Up-Store-3.jpg?resize=696%2C4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30" y="2056478"/>
            <a:ext cx="2753727" cy="183581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2A240A1A-2397-4694-A031-2BCFA043D5B6}"/>
              </a:ext>
            </a:extLst>
          </p:cNvPr>
          <p:cNvSpPr txBox="1">
            <a:spLocks/>
          </p:cNvSpPr>
          <p:nvPr/>
        </p:nvSpPr>
        <p:spPr>
          <a:xfrm>
            <a:off x="658759" y="528653"/>
            <a:ext cx="11029616" cy="1179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PROMOCIÓN DE START UP</a:t>
            </a:r>
            <a:br>
              <a:rPr lang="es-ES" b="1" dirty="0"/>
            </a:br>
            <a:r>
              <a:rPr lang="es-ES" b="1" dirty="0"/>
              <a:t>                                                 					</a:t>
            </a:r>
            <a:r>
              <a:rPr lang="es-ES" sz="2000" b="1" i="1" dirty="0">
                <a:solidFill>
                  <a:schemeClr val="accent2"/>
                </a:solidFill>
              </a:rPr>
              <a:t>ATRACCIÓN AL PAÍS VASCO</a:t>
            </a:r>
          </a:p>
        </p:txBody>
      </p:sp>
      <p:sp>
        <p:nvSpPr>
          <p:cNvPr id="23" name="45 CuadroTexto">
            <a:extLst>
              <a:ext uri="{FF2B5EF4-FFF2-40B4-BE49-F238E27FC236}">
                <a16:creationId xmlns:a16="http://schemas.microsoft.com/office/drawing/2014/main" xmlns="" id="{2740E945-A727-43A5-9CF5-30F2688B695B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4" name="47 CuadroTexto">
            <a:extLst>
              <a:ext uri="{FF2B5EF4-FFF2-40B4-BE49-F238E27FC236}">
                <a16:creationId xmlns:a16="http://schemas.microsoft.com/office/drawing/2014/main" xmlns="" id="{187FCD15-6BFC-46E8-AD27-5290A06F97C7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318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de volpy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2054" name="Picture 6" descr="Resultado de imagen de vol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33" y="2101771"/>
            <a:ext cx="1199241" cy="15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xmlns="" id="{E97B85DD-7870-4C05-85FC-A6DA36704353}"/>
              </a:ext>
            </a:extLst>
          </p:cNvPr>
          <p:cNvSpPr/>
          <p:nvPr/>
        </p:nvSpPr>
        <p:spPr>
          <a:xfrm>
            <a:off x="5715024" y="4785282"/>
            <a:ext cx="761952" cy="448911"/>
          </a:xfrm>
          <a:prstGeom prst="rect">
            <a:avLst/>
          </a:prstGeom>
          <a:solidFill>
            <a:srgbClr val="F5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b="1" dirty="0">
                <a:latin typeface="Open Sans" charset="0"/>
                <a:ea typeface="Open Sans" charset="0"/>
                <a:cs typeface="Open Sans" charset="0"/>
              </a:rPr>
              <a:t>OR</a:t>
            </a:r>
          </a:p>
        </p:txBody>
      </p:sp>
      <p:pic>
        <p:nvPicPr>
          <p:cNvPr id="12" name="Image 23" descr="switch.png">
            <a:extLst>
              <a:ext uri="{FF2B5EF4-FFF2-40B4-BE49-F238E27FC236}">
                <a16:creationId xmlns:a16="http://schemas.microsoft.com/office/drawing/2014/main" xmlns="" id="{5A04B65D-3594-4CAA-9A90-A8CC3DFE7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47" y="4184912"/>
            <a:ext cx="3502328" cy="1545146"/>
          </a:xfrm>
          <a:prstGeom prst="rect">
            <a:avLst/>
          </a:prstGeom>
        </p:spPr>
      </p:pic>
      <p:pic>
        <p:nvPicPr>
          <p:cNvPr id="13" name="Image 24" descr="collecte.png">
            <a:extLst>
              <a:ext uri="{FF2B5EF4-FFF2-40B4-BE49-F238E27FC236}">
                <a16:creationId xmlns:a16="http://schemas.microsoft.com/office/drawing/2014/main" xmlns="" id="{FB2CC2B7-26AB-4317-A8C5-C69588DD6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26" y="4184913"/>
            <a:ext cx="3309446" cy="146005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17319" y="1875682"/>
            <a:ext cx="5559605" cy="116955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solidFill>
                  <a:schemeClr val="tx1"/>
                </a:solidFill>
              </a:rPr>
              <a:t>PROTOCOLO DE COLABORACIÓN</a:t>
            </a:r>
          </a:p>
          <a:p>
            <a:pPr algn="just"/>
            <a:r>
              <a:rPr lang="es-ES" sz="1400" dirty="0">
                <a:solidFill>
                  <a:schemeClr val="tx1"/>
                </a:solidFill>
              </a:rPr>
              <a:t>Colaboración entre VOLPY y GAIA para una estrategia de expansión conjunta de VOLPY en el País Vasco y más tarde en España y Portugal.</a:t>
            </a:r>
          </a:p>
          <a:p>
            <a:pPr algn="just"/>
            <a:r>
              <a:rPr lang="es-ES" sz="1400" dirty="0">
                <a:solidFill>
                  <a:schemeClr val="tx1"/>
                </a:solidFill>
              </a:rPr>
              <a:t>El equipo de GAIA está trabajando actualmente en el estudio de factibilidad sobre la implementación de VOLPY en el País Vasco.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/>
          <a:srcRect l="26935" t="29664" r="27439" b="12452"/>
          <a:stretch/>
        </p:blipFill>
        <p:spPr>
          <a:xfrm>
            <a:off x="9116392" y="1593314"/>
            <a:ext cx="2774131" cy="27019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xmlns="" id="{6FA290D6-6C0B-47A3-8D1F-AF96200965FA}"/>
              </a:ext>
            </a:extLst>
          </p:cNvPr>
          <p:cNvSpPr txBox="1">
            <a:spLocks/>
          </p:cNvSpPr>
          <p:nvPr/>
        </p:nvSpPr>
        <p:spPr>
          <a:xfrm>
            <a:off x="1333937" y="3815212"/>
            <a:ext cx="1914525" cy="3952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fr-FR" sz="1350" b="1" dirty="0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1.  </a:t>
            </a:r>
            <a:r>
              <a:rPr lang="fr-FR" sz="1350" b="1" dirty="0" err="1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Descargar</a:t>
            </a:r>
            <a:endParaRPr lang="fr-FR" sz="1350" dirty="0">
              <a:solidFill>
                <a:srgbClr val="17171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62C66304-05B0-42D5-8718-84B0711C3149}"/>
              </a:ext>
            </a:extLst>
          </p:cNvPr>
          <p:cNvSpPr txBox="1">
            <a:spLocks/>
          </p:cNvSpPr>
          <p:nvPr/>
        </p:nvSpPr>
        <p:spPr>
          <a:xfrm>
            <a:off x="2212095" y="3828364"/>
            <a:ext cx="2853241" cy="3952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fr-FR" sz="1350" b="1" dirty="0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2. </a:t>
            </a:r>
            <a:r>
              <a:rPr lang="fr-FR" sz="1350" b="1" dirty="0" err="1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Probar</a:t>
            </a:r>
            <a:endParaRPr lang="fr-FR" sz="1350" dirty="0">
              <a:solidFill>
                <a:srgbClr val="17171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8" name="Image 12" descr="tel.png">
            <a:extLst>
              <a:ext uri="{FF2B5EF4-FFF2-40B4-BE49-F238E27FC236}">
                <a16:creationId xmlns:a16="http://schemas.microsoft.com/office/drawing/2014/main" xmlns="" id="{4E6B5A32-79EF-416F-8E58-B668D5B06B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33" t="-8582" r="-1244" b="-5702"/>
          <a:stretch/>
        </p:blipFill>
        <p:spPr>
          <a:xfrm>
            <a:off x="2044784" y="3148325"/>
            <a:ext cx="532181" cy="715691"/>
          </a:xfrm>
          <a:prstGeom prst="rect">
            <a:avLst/>
          </a:prstGeom>
        </p:spPr>
      </p:pic>
      <p:pic>
        <p:nvPicPr>
          <p:cNvPr id="19" name="Image 13" descr="evaluation-1.png">
            <a:extLst>
              <a:ext uri="{FF2B5EF4-FFF2-40B4-BE49-F238E27FC236}">
                <a16:creationId xmlns:a16="http://schemas.microsoft.com/office/drawing/2014/main" xmlns="" id="{2920129F-7C6A-4CF0-8172-1023676CC9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99" t="-18486" r="-17017" b="-14670"/>
          <a:stretch/>
        </p:blipFill>
        <p:spPr>
          <a:xfrm>
            <a:off x="3328077" y="3190778"/>
            <a:ext cx="635373" cy="615203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xmlns="" id="{38CA2908-F1F8-42E0-9884-35C089557E60}"/>
              </a:ext>
            </a:extLst>
          </p:cNvPr>
          <p:cNvSpPr txBox="1">
            <a:spLocks/>
          </p:cNvSpPr>
          <p:nvPr/>
        </p:nvSpPr>
        <p:spPr>
          <a:xfrm>
            <a:off x="4028967" y="3823852"/>
            <a:ext cx="2319424" cy="3952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fr-FR" sz="1350" b="1" dirty="0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3. </a:t>
            </a:r>
            <a:r>
              <a:rPr lang="fr-FR" sz="1350" b="1" dirty="0" err="1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Obtener</a:t>
            </a:r>
            <a:r>
              <a:rPr lang="fr-FR" sz="1350" b="1" dirty="0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 un </a:t>
            </a:r>
            <a:r>
              <a:rPr lang="fr-FR" sz="1350" b="1" dirty="0" err="1">
                <a:solidFill>
                  <a:srgbClr val="171717"/>
                </a:solidFill>
                <a:latin typeface="Open Sans" charset="0"/>
                <a:ea typeface="Open Sans" charset="0"/>
                <a:cs typeface="Open Sans" charset="0"/>
              </a:rPr>
              <a:t>precio</a:t>
            </a:r>
            <a:endParaRPr lang="fr-FR" sz="1350" b="1" dirty="0">
              <a:solidFill>
                <a:srgbClr val="17171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1" name="Image 5">
            <a:extLst>
              <a:ext uri="{FF2B5EF4-FFF2-40B4-BE49-F238E27FC236}">
                <a16:creationId xmlns:a16="http://schemas.microsoft.com/office/drawing/2014/main" xmlns="" id="{3FEC67A1-11E4-4A55-89FE-1547C38CCAF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0036" y="3223645"/>
            <a:ext cx="635373" cy="569360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F80B3953-6690-4D2D-BC1E-7084F6C8CE60}"/>
              </a:ext>
            </a:extLst>
          </p:cNvPr>
          <p:cNvSpPr txBox="1">
            <a:spLocks/>
          </p:cNvSpPr>
          <p:nvPr/>
        </p:nvSpPr>
        <p:spPr>
          <a:xfrm>
            <a:off x="658759" y="576401"/>
            <a:ext cx="11029616" cy="1131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PROMOCIÓN DE START UP</a:t>
            </a:r>
            <a:br>
              <a:rPr lang="es-ES" b="1" dirty="0"/>
            </a:br>
            <a:r>
              <a:rPr lang="es-ES" b="1" dirty="0"/>
              <a:t>                                                 					</a:t>
            </a:r>
            <a:r>
              <a:rPr lang="es-ES" sz="2000" b="1" i="1" dirty="0">
                <a:solidFill>
                  <a:schemeClr val="accent2"/>
                </a:solidFill>
              </a:rPr>
              <a:t>ATRACCIÓN AL PAÍS VASCO</a:t>
            </a:r>
          </a:p>
        </p:txBody>
      </p:sp>
      <p:sp>
        <p:nvSpPr>
          <p:cNvPr id="23" name="45 CuadroTexto">
            <a:extLst>
              <a:ext uri="{FF2B5EF4-FFF2-40B4-BE49-F238E27FC236}">
                <a16:creationId xmlns:a16="http://schemas.microsoft.com/office/drawing/2014/main" xmlns="" id="{1E845CCF-10A1-403E-8F9E-32DC34301EF4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1" name="47 CuadroTexto">
            <a:extLst>
              <a:ext uri="{FF2B5EF4-FFF2-40B4-BE49-F238E27FC236}">
                <a16:creationId xmlns:a16="http://schemas.microsoft.com/office/drawing/2014/main" xmlns="" id="{C1C1A4D7-14DE-4667-8045-226A5FE76AF2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003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Muchas gracias</a:t>
            </a:r>
            <a:br>
              <a:rPr lang="es-ES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</a:b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ESKERRIK ASKO							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1" y="638573"/>
            <a:ext cx="1959428" cy="8826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30185" r="50333" b="22069"/>
          <a:stretch/>
        </p:blipFill>
        <p:spPr bwMode="auto">
          <a:xfrm>
            <a:off x="431074" y="3085766"/>
            <a:ext cx="3413769" cy="33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esultado de imagen de REMOS INTELIGENTES"/>
          <p:cNvPicPr>
            <a:picLocks noChangeAspect="1" noChangeArrowheads="1"/>
          </p:cNvPicPr>
          <p:nvPr/>
        </p:nvPicPr>
        <p:blipFill>
          <a:blip r:embed="rId4" cstate="print"/>
          <a:srcRect t="4828" b="4828"/>
          <a:stretch>
            <a:fillRect/>
          </a:stretch>
        </p:blipFill>
        <p:spPr bwMode="auto">
          <a:xfrm>
            <a:off x="8085909" y="3085766"/>
            <a:ext cx="3615274" cy="332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esultado de imagen de txingu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43" y="3085765"/>
            <a:ext cx="4337040" cy="33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4 Imagen" descr="LogoGAIA_AVI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9629" y="955480"/>
            <a:ext cx="2008362" cy="565718"/>
          </a:xfrm>
          <a:prstGeom prst="rect">
            <a:avLst/>
          </a:prstGeom>
        </p:spPr>
      </p:pic>
      <p:sp>
        <p:nvSpPr>
          <p:cNvPr id="13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5" name="47 CuadroTexto"/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5396920-2E88-43E4-95AA-A0FC81BF42E4}"/>
              </a:ext>
            </a:extLst>
          </p:cNvPr>
          <p:cNvSpPr txBox="1"/>
          <p:nvPr/>
        </p:nvSpPr>
        <p:spPr>
          <a:xfrm>
            <a:off x="9651381" y="1867275"/>
            <a:ext cx="2228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Contacto: </a:t>
            </a:r>
          </a:p>
          <a:p>
            <a:r>
              <a:rPr lang="es-ES" dirty="0"/>
              <a:t>Jokin Garatea</a:t>
            </a:r>
          </a:p>
          <a:p>
            <a:r>
              <a:rPr lang="es-ES" dirty="0"/>
              <a:t>garatea@gaia.es</a:t>
            </a:r>
          </a:p>
        </p:txBody>
      </p:sp>
    </p:spTree>
    <p:extLst>
      <p:ext uri="{BB962C8B-B14F-4D97-AF65-F5344CB8AC3E}">
        <p14:creationId xmlns:p14="http://schemas.microsoft.com/office/powerpoint/2010/main" val="271195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0AD242-FBA0-4294-990A-59F4FBB00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Gaia: Industria de Conocimiento y Tecnología Aplicada Nuestra evolución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D09071B-3B9C-4598-BCE1-06EB60AEB173}"/>
              </a:ext>
            </a:extLst>
          </p:cNvPr>
          <p:cNvSpPr/>
          <p:nvPr/>
        </p:nvSpPr>
        <p:spPr>
          <a:xfrm>
            <a:off x="3881810" y="3760917"/>
            <a:ext cx="5196127" cy="176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u="sng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4D307FE4-9CD5-4DC3-A46A-ADD510E5F058}"/>
              </a:ext>
            </a:extLst>
          </p:cNvPr>
          <p:cNvSpPr txBox="1"/>
          <p:nvPr/>
        </p:nvSpPr>
        <p:spPr>
          <a:xfrm>
            <a:off x="2225841" y="2002407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D35377A1-6022-4DB2-8C64-8493DF77BB91}"/>
              </a:ext>
            </a:extLst>
          </p:cNvPr>
          <p:cNvSpPr txBox="1"/>
          <p:nvPr/>
        </p:nvSpPr>
        <p:spPr>
          <a:xfrm>
            <a:off x="4203497" y="1996205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1987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FA21C1AC-2668-40EC-8B35-A233BB147860}"/>
              </a:ext>
            </a:extLst>
          </p:cNvPr>
          <p:cNvSpPr txBox="1"/>
          <p:nvPr/>
        </p:nvSpPr>
        <p:spPr>
          <a:xfrm>
            <a:off x="6041677" y="1990025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1996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0D8F1EFC-E5D3-43E2-89D2-BE5BC2A01E00}"/>
              </a:ext>
            </a:extLst>
          </p:cNvPr>
          <p:cNvSpPr txBox="1"/>
          <p:nvPr/>
        </p:nvSpPr>
        <p:spPr>
          <a:xfrm>
            <a:off x="7961478" y="2023364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2014</a:t>
            </a: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AA4A1770-D189-42EA-8EFC-F75662A3A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/>
          <a:stretch/>
        </p:blipFill>
        <p:spPr>
          <a:xfrm>
            <a:off x="1818792" y="2999163"/>
            <a:ext cx="9019276" cy="2914650"/>
          </a:xfrm>
          <a:prstGeom prst="rect">
            <a:avLst/>
          </a:prstGeom>
        </p:spPr>
      </p:pic>
      <p:sp>
        <p:nvSpPr>
          <p:cNvPr id="63" name="Elipse 62">
            <a:extLst>
              <a:ext uri="{FF2B5EF4-FFF2-40B4-BE49-F238E27FC236}">
                <a16:creationId xmlns:a16="http://schemas.microsoft.com/office/drawing/2014/main" xmlns="" id="{224456D6-ECFB-406E-B26A-529C285B23E3}"/>
              </a:ext>
            </a:extLst>
          </p:cNvPr>
          <p:cNvSpPr/>
          <p:nvPr/>
        </p:nvSpPr>
        <p:spPr>
          <a:xfrm>
            <a:off x="1980583" y="1956948"/>
            <a:ext cx="1406914" cy="14069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xmlns="" id="{6A48753C-5140-4074-A87C-960DED07A3D1}"/>
              </a:ext>
            </a:extLst>
          </p:cNvPr>
          <p:cNvSpPr/>
          <p:nvPr/>
        </p:nvSpPr>
        <p:spPr>
          <a:xfrm>
            <a:off x="3917120" y="1956948"/>
            <a:ext cx="1406914" cy="14069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xmlns="" id="{02169D89-8C5C-45D5-A985-665D626923B3}"/>
              </a:ext>
            </a:extLst>
          </p:cNvPr>
          <p:cNvSpPr/>
          <p:nvPr/>
        </p:nvSpPr>
        <p:spPr>
          <a:xfrm>
            <a:off x="5780398" y="1956948"/>
            <a:ext cx="1406914" cy="14069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xmlns="" id="{B1C4B926-29F0-422A-99CD-901C220F1AA7}"/>
              </a:ext>
            </a:extLst>
          </p:cNvPr>
          <p:cNvSpPr/>
          <p:nvPr/>
        </p:nvSpPr>
        <p:spPr>
          <a:xfrm>
            <a:off x="7643890" y="1950972"/>
            <a:ext cx="1406914" cy="14069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1237D153-F82C-4AA0-9162-792862BF3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164" y="2837402"/>
            <a:ext cx="923925" cy="847725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EB47A1C3-7ACD-4EF1-B9CB-1942BADA2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1815" y="2839114"/>
            <a:ext cx="923925" cy="847725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B87E5756-16C8-4690-9C26-901C201FC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0368" y="2837402"/>
            <a:ext cx="923925" cy="847725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xmlns="" id="{C77223B4-D3E4-4691-9A8E-2C81E2C2B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6473" y="2860369"/>
            <a:ext cx="923925" cy="847725"/>
          </a:xfrm>
          <a:prstGeom prst="rect">
            <a:avLst/>
          </a:prstGeom>
        </p:spPr>
      </p:pic>
      <p:sp>
        <p:nvSpPr>
          <p:cNvPr id="71" name="Elipse 70">
            <a:extLst>
              <a:ext uri="{FF2B5EF4-FFF2-40B4-BE49-F238E27FC236}">
                <a16:creationId xmlns:a16="http://schemas.microsoft.com/office/drawing/2014/main" xmlns="" id="{3CFBF980-4FD6-4F08-8FB5-B2DE90B830C2}"/>
              </a:ext>
            </a:extLst>
          </p:cNvPr>
          <p:cNvSpPr/>
          <p:nvPr/>
        </p:nvSpPr>
        <p:spPr>
          <a:xfrm>
            <a:off x="9338417" y="3399055"/>
            <a:ext cx="2198730" cy="21987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xmlns="" id="{63FBEAEC-17B7-4DBB-BF8F-AAA20E13E057}"/>
              </a:ext>
            </a:extLst>
          </p:cNvPr>
          <p:cNvSpPr txBox="1"/>
          <p:nvPr/>
        </p:nvSpPr>
        <p:spPr>
          <a:xfrm>
            <a:off x="4014952" y="5000289"/>
            <a:ext cx="491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Fruto de la confluencia de 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GAIA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AVIC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constituimos ICTA, un Clúster que agrupa a 260 socios, con el soporte de un equipo de 12 profesionales en 2 sedes (Donostia y Bilbao)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xmlns="" id="{4AD9EFE6-9E04-4916-ACC1-6D6D59A10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98" y="4226268"/>
            <a:ext cx="1419225" cy="571500"/>
          </a:xfrm>
          <a:prstGeom prst="rect">
            <a:avLst/>
          </a:prstGeom>
        </p:spPr>
      </p:pic>
      <p:pic>
        <p:nvPicPr>
          <p:cNvPr id="74" name="Imagen 73" descr="Imagen que contiene objeto&#10;&#10;Descripción generada con confianza alta">
            <a:extLst>
              <a:ext uri="{FF2B5EF4-FFF2-40B4-BE49-F238E27FC236}">
                <a16:creationId xmlns:a16="http://schemas.microsoft.com/office/drawing/2014/main" xmlns="" id="{045EBB3C-866C-43EA-9BF1-C9E7419B9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24" y="2512468"/>
            <a:ext cx="1000125" cy="209550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xmlns="" id="{B69D6931-F872-4E87-A12B-49AD626949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48" y="2324956"/>
            <a:ext cx="1276350" cy="495300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xmlns="" id="{F69E03D5-70B4-4387-898D-2D0C3431F9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5" y="2928591"/>
            <a:ext cx="1409700" cy="638175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5637F9BF-54FF-4EF9-8431-402E9AE645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5" y="5546992"/>
            <a:ext cx="1457325" cy="428625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xmlns="" id="{1850C316-9F6F-47F8-8099-9E7F0AC3FB19}"/>
              </a:ext>
            </a:extLst>
          </p:cNvPr>
          <p:cNvSpPr txBox="1"/>
          <p:nvPr/>
        </p:nvSpPr>
        <p:spPr>
          <a:xfrm>
            <a:off x="2225841" y="3071827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1983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xmlns="" id="{38B1598E-D202-4037-8061-68CF65B9B542}"/>
              </a:ext>
            </a:extLst>
          </p:cNvPr>
          <p:cNvSpPr txBox="1"/>
          <p:nvPr/>
        </p:nvSpPr>
        <p:spPr>
          <a:xfrm>
            <a:off x="4203497" y="3065625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1987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xmlns="" id="{2300559B-830D-4A83-80A0-2DAF896D41CF}"/>
              </a:ext>
            </a:extLst>
          </p:cNvPr>
          <p:cNvSpPr txBox="1"/>
          <p:nvPr/>
        </p:nvSpPr>
        <p:spPr>
          <a:xfrm>
            <a:off x="6041677" y="3059445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1996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xmlns="" id="{04C19F52-F785-456B-B896-89A8EE20B5C4}"/>
              </a:ext>
            </a:extLst>
          </p:cNvPr>
          <p:cNvSpPr txBox="1"/>
          <p:nvPr/>
        </p:nvSpPr>
        <p:spPr>
          <a:xfrm>
            <a:off x="7961478" y="3092784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2014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xmlns="" id="{CC6C5749-37EB-4D25-AB73-B98687F93611}"/>
              </a:ext>
            </a:extLst>
          </p:cNvPr>
          <p:cNvSpPr txBox="1"/>
          <p:nvPr/>
        </p:nvSpPr>
        <p:spPr>
          <a:xfrm>
            <a:off x="1825411" y="2446987"/>
            <a:ext cx="175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Electrónica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xmlns="" id="{C780C1F1-076D-4AAA-9A43-34D140CC4CD6}"/>
              </a:ext>
            </a:extLst>
          </p:cNvPr>
          <p:cNvSpPr txBox="1"/>
          <p:nvPr/>
        </p:nvSpPr>
        <p:spPr>
          <a:xfrm>
            <a:off x="3736442" y="2486996"/>
            <a:ext cx="175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TIC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xmlns="" id="{FE5D6AEA-D125-4545-A1A1-76056CFB74D3}"/>
              </a:ext>
            </a:extLst>
          </p:cNvPr>
          <p:cNvSpPr txBox="1"/>
          <p:nvPr/>
        </p:nvSpPr>
        <p:spPr>
          <a:xfrm>
            <a:off x="10102334" y="3493290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2017</a:t>
            </a: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xmlns="" id="{E037AFFF-83DA-4DAA-B0E2-53E35EB4C218}"/>
              </a:ext>
            </a:extLst>
          </p:cNvPr>
          <p:cNvSpPr/>
          <p:nvPr/>
        </p:nvSpPr>
        <p:spPr>
          <a:xfrm>
            <a:off x="1993936" y="5669841"/>
            <a:ext cx="1406914" cy="14069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xmlns="" id="{CE689A68-4EBE-4FE2-AA48-F017BBB66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4993" y="5288746"/>
            <a:ext cx="923925" cy="847725"/>
          </a:xfrm>
          <a:prstGeom prst="rect">
            <a:avLst/>
          </a:prstGeom>
        </p:spPr>
      </p:pic>
      <p:sp>
        <p:nvSpPr>
          <p:cNvPr id="87" name="CuadroTexto 86">
            <a:extLst>
              <a:ext uri="{FF2B5EF4-FFF2-40B4-BE49-F238E27FC236}">
                <a16:creationId xmlns:a16="http://schemas.microsoft.com/office/drawing/2014/main" xmlns="" id="{8FF9AD26-6CFE-4380-AC60-5EB3B83BB570}"/>
              </a:ext>
            </a:extLst>
          </p:cNvPr>
          <p:cNvSpPr txBox="1"/>
          <p:nvPr/>
        </p:nvSpPr>
        <p:spPr>
          <a:xfrm>
            <a:off x="2211471" y="5524184"/>
            <a:ext cx="7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1983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xmlns="" id="{B178AE93-DAF6-436F-B3CD-2DF4631FE948}"/>
              </a:ext>
            </a:extLst>
          </p:cNvPr>
          <p:cNvSpPr txBox="1"/>
          <p:nvPr/>
        </p:nvSpPr>
        <p:spPr>
          <a:xfrm>
            <a:off x="1819463" y="6140512"/>
            <a:ext cx="1755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Ingeniería y Consultoría</a:t>
            </a:r>
          </a:p>
        </p:txBody>
      </p:sp>
      <p:sp>
        <p:nvSpPr>
          <p:cNvPr id="89" name="45 CuadroTexto">
            <a:extLst>
              <a:ext uri="{FF2B5EF4-FFF2-40B4-BE49-F238E27FC236}">
                <a16:creationId xmlns:a16="http://schemas.microsoft.com/office/drawing/2014/main" xmlns="" id="{6DB59E88-BAD0-4131-9CFE-A887ED8BE3A4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0" name="47 CuadroTexto">
            <a:extLst>
              <a:ext uri="{FF2B5EF4-FFF2-40B4-BE49-F238E27FC236}">
                <a16:creationId xmlns:a16="http://schemas.microsoft.com/office/drawing/2014/main" xmlns="" id="{620ED643-1600-4CC8-9888-2333682CED75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01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: forma 2">
            <a:extLst>
              <a:ext uri="{FF2B5EF4-FFF2-40B4-BE49-F238E27FC236}">
                <a16:creationId xmlns:a16="http://schemas.microsoft.com/office/drawing/2014/main" xmlns="" id="{D39C1184-686B-4637-9488-781C559E7AF2}"/>
              </a:ext>
            </a:extLst>
          </p:cNvPr>
          <p:cNvSpPr/>
          <p:nvPr/>
        </p:nvSpPr>
        <p:spPr>
          <a:xfrm>
            <a:off x="1309997" y="1903409"/>
            <a:ext cx="2334819" cy="576706"/>
          </a:xfrm>
          <a:custGeom>
            <a:avLst/>
            <a:gdLst>
              <a:gd name="connsiteX0" fmla="*/ 11508721 w 12199313"/>
              <a:gd name="connsiteY0" fmla="*/ 644164 h 3013260"/>
              <a:gd name="connsiteX1" fmla="*/ 10371434 w 12199313"/>
              <a:gd name="connsiteY1" fmla="*/ 8600 h 3013260"/>
              <a:gd name="connsiteX2" fmla="*/ 10371434 w 12199313"/>
              <a:gd name="connsiteY2" fmla="*/ 4212 h 3013260"/>
              <a:gd name="connsiteX3" fmla="*/ 4212 w 12199313"/>
              <a:gd name="connsiteY3" fmla="*/ 4212 h 3013260"/>
              <a:gd name="connsiteX4" fmla="*/ 1172216 w 12199313"/>
              <a:gd name="connsiteY4" fmla="*/ 657329 h 3013260"/>
              <a:gd name="connsiteX5" fmla="*/ 1172216 w 12199313"/>
              <a:gd name="connsiteY5" fmla="*/ 2362161 h 3013260"/>
              <a:gd name="connsiteX6" fmla="*/ 7137 w 12199313"/>
              <a:gd name="connsiteY6" fmla="*/ 3014547 h 3013260"/>
              <a:gd name="connsiteX7" fmla="*/ 10372166 w 12199313"/>
              <a:gd name="connsiteY7" fmla="*/ 3014547 h 3013260"/>
              <a:gd name="connsiteX8" fmla="*/ 10372166 w 12199313"/>
              <a:gd name="connsiteY8" fmla="*/ 3010158 h 3013260"/>
              <a:gd name="connsiteX9" fmla="*/ 11508721 w 12199313"/>
              <a:gd name="connsiteY9" fmla="*/ 2374594 h 3013260"/>
              <a:gd name="connsiteX10" fmla="*/ 11508721 w 12199313"/>
              <a:gd name="connsiteY10" fmla="*/ 644164 h 301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9313" h="3013260">
                <a:moveTo>
                  <a:pt x="11508721" y="644164"/>
                </a:moveTo>
                <a:lnTo>
                  <a:pt x="10371434" y="8600"/>
                </a:lnTo>
                <a:lnTo>
                  <a:pt x="10371434" y="4212"/>
                </a:lnTo>
                <a:lnTo>
                  <a:pt x="4212" y="4212"/>
                </a:lnTo>
                <a:lnTo>
                  <a:pt x="1172216" y="657329"/>
                </a:lnTo>
                <a:cubicBezTo>
                  <a:pt x="2079119" y="1126139"/>
                  <a:pt x="2079119" y="1891888"/>
                  <a:pt x="1172216" y="2362161"/>
                </a:cubicBezTo>
                <a:lnTo>
                  <a:pt x="7137" y="3014547"/>
                </a:lnTo>
                <a:lnTo>
                  <a:pt x="10372166" y="3014547"/>
                </a:lnTo>
                <a:lnTo>
                  <a:pt x="10372166" y="3010158"/>
                </a:lnTo>
                <a:lnTo>
                  <a:pt x="11508721" y="2374594"/>
                </a:lnTo>
                <a:cubicBezTo>
                  <a:pt x="12428057" y="1897007"/>
                  <a:pt x="12428057" y="1120288"/>
                  <a:pt x="11508721" y="644164"/>
                </a:cubicBezTo>
                <a:close/>
              </a:path>
            </a:pathLst>
          </a:custGeom>
          <a:solidFill>
            <a:srgbClr val="97C11F"/>
          </a:solidFill>
          <a:ln w="7314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xmlns="" id="{32854CCC-7AE3-4AAA-81CC-0CF635475BEF}"/>
              </a:ext>
            </a:extLst>
          </p:cNvPr>
          <p:cNvSpPr/>
          <p:nvPr/>
        </p:nvSpPr>
        <p:spPr>
          <a:xfrm>
            <a:off x="1309997" y="4037009"/>
            <a:ext cx="2334819" cy="576706"/>
          </a:xfrm>
          <a:custGeom>
            <a:avLst/>
            <a:gdLst>
              <a:gd name="connsiteX0" fmla="*/ 11508721 w 12199313"/>
              <a:gd name="connsiteY0" fmla="*/ 644164 h 3013260"/>
              <a:gd name="connsiteX1" fmla="*/ 10371434 w 12199313"/>
              <a:gd name="connsiteY1" fmla="*/ 8600 h 3013260"/>
              <a:gd name="connsiteX2" fmla="*/ 10371434 w 12199313"/>
              <a:gd name="connsiteY2" fmla="*/ 4212 h 3013260"/>
              <a:gd name="connsiteX3" fmla="*/ 4212 w 12199313"/>
              <a:gd name="connsiteY3" fmla="*/ 4212 h 3013260"/>
              <a:gd name="connsiteX4" fmla="*/ 1172216 w 12199313"/>
              <a:gd name="connsiteY4" fmla="*/ 657329 h 3013260"/>
              <a:gd name="connsiteX5" fmla="*/ 1172216 w 12199313"/>
              <a:gd name="connsiteY5" fmla="*/ 2362161 h 3013260"/>
              <a:gd name="connsiteX6" fmla="*/ 7137 w 12199313"/>
              <a:gd name="connsiteY6" fmla="*/ 3014547 h 3013260"/>
              <a:gd name="connsiteX7" fmla="*/ 10372166 w 12199313"/>
              <a:gd name="connsiteY7" fmla="*/ 3014547 h 3013260"/>
              <a:gd name="connsiteX8" fmla="*/ 10372166 w 12199313"/>
              <a:gd name="connsiteY8" fmla="*/ 3010158 h 3013260"/>
              <a:gd name="connsiteX9" fmla="*/ 11508721 w 12199313"/>
              <a:gd name="connsiteY9" fmla="*/ 2374594 h 3013260"/>
              <a:gd name="connsiteX10" fmla="*/ 11508721 w 12199313"/>
              <a:gd name="connsiteY10" fmla="*/ 644164 h 301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9313" h="3013260">
                <a:moveTo>
                  <a:pt x="11508721" y="644164"/>
                </a:moveTo>
                <a:lnTo>
                  <a:pt x="10371434" y="8600"/>
                </a:lnTo>
                <a:lnTo>
                  <a:pt x="10371434" y="4212"/>
                </a:lnTo>
                <a:lnTo>
                  <a:pt x="4212" y="4212"/>
                </a:lnTo>
                <a:lnTo>
                  <a:pt x="1172216" y="657329"/>
                </a:lnTo>
                <a:cubicBezTo>
                  <a:pt x="2079119" y="1126139"/>
                  <a:pt x="2079119" y="1891888"/>
                  <a:pt x="1172216" y="2362161"/>
                </a:cubicBezTo>
                <a:lnTo>
                  <a:pt x="7137" y="3014547"/>
                </a:lnTo>
                <a:lnTo>
                  <a:pt x="10372166" y="3014547"/>
                </a:lnTo>
                <a:lnTo>
                  <a:pt x="10372166" y="3010158"/>
                </a:lnTo>
                <a:lnTo>
                  <a:pt x="11508721" y="2374594"/>
                </a:lnTo>
                <a:cubicBezTo>
                  <a:pt x="12428057" y="1897007"/>
                  <a:pt x="12428057" y="1120288"/>
                  <a:pt x="11508721" y="644164"/>
                </a:cubicBezTo>
                <a:close/>
              </a:path>
            </a:pathLst>
          </a:custGeom>
          <a:solidFill>
            <a:srgbClr val="FF7A04"/>
          </a:solidFill>
          <a:ln w="7314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xmlns="" id="{AD7529BF-50D5-47C6-949B-738C90672DC0}"/>
              </a:ext>
            </a:extLst>
          </p:cNvPr>
          <p:cNvSpPr/>
          <p:nvPr/>
        </p:nvSpPr>
        <p:spPr>
          <a:xfrm>
            <a:off x="1309997" y="5094284"/>
            <a:ext cx="2334819" cy="576706"/>
          </a:xfrm>
          <a:custGeom>
            <a:avLst/>
            <a:gdLst>
              <a:gd name="connsiteX0" fmla="*/ 11508721 w 12199313"/>
              <a:gd name="connsiteY0" fmla="*/ 644164 h 3013260"/>
              <a:gd name="connsiteX1" fmla="*/ 10371434 w 12199313"/>
              <a:gd name="connsiteY1" fmla="*/ 8600 h 3013260"/>
              <a:gd name="connsiteX2" fmla="*/ 10371434 w 12199313"/>
              <a:gd name="connsiteY2" fmla="*/ 4212 h 3013260"/>
              <a:gd name="connsiteX3" fmla="*/ 4212 w 12199313"/>
              <a:gd name="connsiteY3" fmla="*/ 4212 h 3013260"/>
              <a:gd name="connsiteX4" fmla="*/ 1172216 w 12199313"/>
              <a:gd name="connsiteY4" fmla="*/ 657329 h 3013260"/>
              <a:gd name="connsiteX5" fmla="*/ 1172216 w 12199313"/>
              <a:gd name="connsiteY5" fmla="*/ 2362161 h 3013260"/>
              <a:gd name="connsiteX6" fmla="*/ 7137 w 12199313"/>
              <a:gd name="connsiteY6" fmla="*/ 3014547 h 3013260"/>
              <a:gd name="connsiteX7" fmla="*/ 10372166 w 12199313"/>
              <a:gd name="connsiteY7" fmla="*/ 3014547 h 3013260"/>
              <a:gd name="connsiteX8" fmla="*/ 10372166 w 12199313"/>
              <a:gd name="connsiteY8" fmla="*/ 3010158 h 3013260"/>
              <a:gd name="connsiteX9" fmla="*/ 11508721 w 12199313"/>
              <a:gd name="connsiteY9" fmla="*/ 2374594 h 3013260"/>
              <a:gd name="connsiteX10" fmla="*/ 11508721 w 12199313"/>
              <a:gd name="connsiteY10" fmla="*/ 644164 h 301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9313" h="3013260">
                <a:moveTo>
                  <a:pt x="11508721" y="644164"/>
                </a:moveTo>
                <a:lnTo>
                  <a:pt x="10371434" y="8600"/>
                </a:lnTo>
                <a:lnTo>
                  <a:pt x="10371434" y="4212"/>
                </a:lnTo>
                <a:lnTo>
                  <a:pt x="4212" y="4212"/>
                </a:lnTo>
                <a:lnTo>
                  <a:pt x="1172216" y="657329"/>
                </a:lnTo>
                <a:cubicBezTo>
                  <a:pt x="2079119" y="1126139"/>
                  <a:pt x="2079119" y="1891888"/>
                  <a:pt x="1172216" y="2362161"/>
                </a:cubicBezTo>
                <a:lnTo>
                  <a:pt x="7137" y="3014547"/>
                </a:lnTo>
                <a:lnTo>
                  <a:pt x="10372166" y="3014547"/>
                </a:lnTo>
                <a:lnTo>
                  <a:pt x="10372166" y="3010158"/>
                </a:lnTo>
                <a:lnTo>
                  <a:pt x="11508721" y="2374594"/>
                </a:lnTo>
                <a:cubicBezTo>
                  <a:pt x="12428057" y="1897007"/>
                  <a:pt x="12428057" y="1120288"/>
                  <a:pt x="11508721" y="644164"/>
                </a:cubicBezTo>
                <a:close/>
              </a:path>
            </a:pathLst>
          </a:custGeom>
          <a:solidFill>
            <a:srgbClr val="0B548B"/>
          </a:solidFill>
          <a:ln w="7314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1FA7061-1BF8-4B20-903D-DF683FFF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Sector ICTA en cifras. Datos 2018</a:t>
            </a:r>
            <a:br>
              <a:rPr lang="es-ES" dirty="0"/>
            </a:b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04E230D-C248-4FEE-854D-241A07F2D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87" y="2981161"/>
            <a:ext cx="2343150" cy="581025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8AD7EF42-FCE5-444B-A911-964C29E1EC4D}"/>
              </a:ext>
            </a:extLst>
          </p:cNvPr>
          <p:cNvSpPr/>
          <p:nvPr/>
        </p:nvSpPr>
        <p:spPr>
          <a:xfrm>
            <a:off x="7428403" y="1977310"/>
            <a:ext cx="3433710" cy="34337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1B0F0A5-2100-44A5-BFDB-A6D8C3272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4083" y="2821116"/>
            <a:ext cx="2032923" cy="186405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B4FD5CC-AF15-4CA7-A645-72D3A770CDFA}"/>
              </a:ext>
            </a:extLst>
          </p:cNvPr>
          <p:cNvSpPr txBox="1"/>
          <p:nvPr/>
        </p:nvSpPr>
        <p:spPr>
          <a:xfrm>
            <a:off x="1713186" y="1981990"/>
            <a:ext cx="195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0A13780-74F3-4E67-87D5-1F13BE2A4C75}"/>
              </a:ext>
            </a:extLst>
          </p:cNvPr>
          <p:cNvSpPr txBox="1"/>
          <p:nvPr/>
        </p:nvSpPr>
        <p:spPr>
          <a:xfrm>
            <a:off x="1713186" y="3058710"/>
            <a:ext cx="195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EMPLEO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538A7BF5-9E22-4FA8-BC92-05452E1C2C8D}"/>
              </a:ext>
            </a:extLst>
          </p:cNvPr>
          <p:cNvSpPr txBox="1"/>
          <p:nvPr/>
        </p:nvSpPr>
        <p:spPr>
          <a:xfrm>
            <a:off x="1713186" y="4108617"/>
            <a:ext cx="195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EXPORTACIÓN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FBC4359-5661-40C1-8E98-B58AA6BDD251}"/>
              </a:ext>
            </a:extLst>
          </p:cNvPr>
          <p:cNvSpPr txBox="1"/>
          <p:nvPr/>
        </p:nvSpPr>
        <p:spPr>
          <a:xfrm>
            <a:off x="1713186" y="5196226"/>
            <a:ext cx="195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I+D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8893F6C-1537-4FC0-BB1A-3F28D8384766}"/>
              </a:ext>
            </a:extLst>
          </p:cNvPr>
          <p:cNvSpPr txBox="1"/>
          <p:nvPr/>
        </p:nvSpPr>
        <p:spPr>
          <a:xfrm>
            <a:off x="7069056" y="3553088"/>
            <a:ext cx="2202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FACTURACIÓN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97757B93-F476-4341-A39F-795EA1D0E82F}"/>
              </a:ext>
            </a:extLst>
          </p:cNvPr>
          <p:cNvSpPr txBox="1"/>
          <p:nvPr/>
        </p:nvSpPr>
        <p:spPr>
          <a:xfrm>
            <a:off x="3844323" y="1977310"/>
            <a:ext cx="242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A548B"/>
                </a:solidFill>
                <a:latin typeface="+mj-lt"/>
                <a:cs typeface="Calibri Light" panose="020F0302020204030204" pitchFamily="34" charset="0"/>
              </a:rPr>
              <a:t>+260 empresas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76A722D6-822F-407C-AFC4-F51EB2E44241}"/>
              </a:ext>
            </a:extLst>
          </p:cNvPr>
          <p:cNvSpPr txBox="1"/>
          <p:nvPr/>
        </p:nvSpPr>
        <p:spPr>
          <a:xfrm>
            <a:off x="3844322" y="3008785"/>
            <a:ext cx="290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A548B"/>
                </a:solidFill>
                <a:latin typeface="+mj-lt"/>
                <a:cs typeface="Calibri Light" panose="020F0302020204030204" pitchFamily="34" charset="0"/>
              </a:rPr>
              <a:t>19.276 profesionales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EA61075E-57E7-4532-A454-C3424CF00723}"/>
              </a:ext>
            </a:extLst>
          </p:cNvPr>
          <p:cNvSpPr txBox="1"/>
          <p:nvPr/>
        </p:nvSpPr>
        <p:spPr>
          <a:xfrm>
            <a:off x="3844322" y="4108617"/>
            <a:ext cx="242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A548B"/>
                </a:solidFill>
                <a:latin typeface="+mj-lt"/>
                <a:cs typeface="Calibri Light" panose="020F0302020204030204" pitchFamily="34" charset="0"/>
              </a:rPr>
              <a:t>2.094 M€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83C8169-3149-4806-BA1E-6537763ECAAE}"/>
              </a:ext>
            </a:extLst>
          </p:cNvPr>
          <p:cNvSpPr txBox="1"/>
          <p:nvPr/>
        </p:nvSpPr>
        <p:spPr>
          <a:xfrm>
            <a:off x="3848099" y="5196226"/>
            <a:ext cx="242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A548B"/>
                </a:solidFill>
                <a:latin typeface="+mj-lt"/>
                <a:cs typeface="Calibri Light" panose="020F0302020204030204" pitchFamily="34" charset="0"/>
              </a:rPr>
              <a:t>127,5 M€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AF11C7DD-D15F-4D45-B6A5-1906C543C118}"/>
              </a:ext>
            </a:extLst>
          </p:cNvPr>
          <p:cNvSpPr txBox="1"/>
          <p:nvPr/>
        </p:nvSpPr>
        <p:spPr>
          <a:xfrm>
            <a:off x="8933111" y="3420526"/>
            <a:ext cx="195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A548B"/>
                </a:solidFill>
                <a:latin typeface="+mj-lt"/>
                <a:cs typeface="Calibri Light" panose="020F0302020204030204" pitchFamily="34" charset="0"/>
              </a:rPr>
              <a:t>4.958 M€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9AA9B884-3B79-4E4C-9833-1913AA21C5C4}"/>
              </a:ext>
            </a:extLst>
          </p:cNvPr>
          <p:cNvSpPr txBox="1"/>
          <p:nvPr/>
        </p:nvSpPr>
        <p:spPr>
          <a:xfrm>
            <a:off x="3859840" y="3408111"/>
            <a:ext cx="2903319" cy="57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9388">
              <a:lnSpc>
                <a:spcPct val="9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s-ES" sz="1600" dirty="0">
                <a:solidFill>
                  <a:schemeClr val="tx1">
                    <a:lumMod val="50000"/>
                  </a:schemeClr>
                </a:solidFill>
              </a:rPr>
              <a:t>70% formación universitaria</a:t>
            </a:r>
          </a:p>
          <a:p>
            <a:pPr defTabSz="179388">
              <a:lnSpc>
                <a:spcPct val="9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s-ES" sz="1600" dirty="0">
                <a:solidFill>
                  <a:schemeClr val="tx1">
                    <a:lumMod val="50000"/>
                  </a:schemeClr>
                </a:solidFill>
              </a:rPr>
              <a:t>36% mujeres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8E6FB725-421D-46D9-A7C2-5C481DE209D3}"/>
              </a:ext>
            </a:extLst>
          </p:cNvPr>
          <p:cNvSpPr txBox="1"/>
          <p:nvPr/>
        </p:nvSpPr>
        <p:spPr>
          <a:xfrm>
            <a:off x="3844321" y="4508727"/>
            <a:ext cx="290331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9388">
              <a:lnSpc>
                <a:spcPct val="9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s-ES" sz="1600" dirty="0">
                <a:solidFill>
                  <a:schemeClr val="tx1">
                    <a:lumMod val="50000"/>
                  </a:schemeClr>
                </a:solidFill>
              </a:rPr>
              <a:t>42% de mercados internacionales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403A2985-CB44-479E-85BA-8462D7234EC8}"/>
              </a:ext>
            </a:extLst>
          </p:cNvPr>
          <p:cNvSpPr txBox="1"/>
          <p:nvPr/>
        </p:nvSpPr>
        <p:spPr>
          <a:xfrm>
            <a:off x="3880379" y="5625906"/>
            <a:ext cx="290331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9388">
              <a:lnSpc>
                <a:spcPct val="9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s-ES" sz="1600" dirty="0">
                <a:solidFill>
                  <a:schemeClr val="tx1">
                    <a:lumMod val="50000"/>
                  </a:schemeClr>
                </a:solidFill>
              </a:rPr>
              <a:t>2,57% de la facturación total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1626B378-BA77-4E5B-8239-7F1BACBC4503}"/>
              </a:ext>
            </a:extLst>
          </p:cNvPr>
          <p:cNvSpPr txBox="1"/>
          <p:nvPr/>
        </p:nvSpPr>
        <p:spPr>
          <a:xfrm>
            <a:off x="8933111" y="3923951"/>
            <a:ext cx="163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9388">
              <a:lnSpc>
                <a:spcPct val="9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</a:rPr>
              <a:t>+ 7% del PIB de Euskadi</a:t>
            </a: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B367FD10-8165-42E5-8F07-A011877DC55F}"/>
              </a:ext>
            </a:extLst>
          </p:cNvPr>
          <p:cNvSpPr/>
          <p:nvPr/>
        </p:nvSpPr>
        <p:spPr>
          <a:xfrm>
            <a:off x="631573" y="1901371"/>
            <a:ext cx="698313" cy="580775"/>
          </a:xfrm>
          <a:custGeom>
            <a:avLst/>
            <a:gdLst>
              <a:gd name="connsiteX0" fmla="*/ 591410 w 783376"/>
              <a:gd name="connsiteY0" fmla="*/ 5817 h 651521"/>
              <a:gd name="connsiteX1" fmla="*/ 525483 w 783376"/>
              <a:gd name="connsiteY1" fmla="*/ 71745 h 651521"/>
              <a:gd name="connsiteX2" fmla="*/ 515399 w 783376"/>
              <a:gd name="connsiteY2" fmla="*/ 70969 h 651521"/>
              <a:gd name="connsiteX3" fmla="*/ 399832 w 783376"/>
              <a:gd name="connsiteY3" fmla="*/ 92687 h 651521"/>
              <a:gd name="connsiteX4" fmla="*/ 399057 w 783376"/>
              <a:gd name="connsiteY4" fmla="*/ 93462 h 651521"/>
              <a:gd name="connsiteX5" fmla="*/ 382768 w 783376"/>
              <a:gd name="connsiteY5" fmla="*/ 109750 h 651521"/>
              <a:gd name="connsiteX6" fmla="*/ 259445 w 783376"/>
              <a:gd name="connsiteY6" fmla="*/ 102770 h 651521"/>
              <a:gd name="connsiteX7" fmla="*/ 198171 w 783376"/>
              <a:gd name="connsiteY7" fmla="*/ 41496 h 651521"/>
              <a:gd name="connsiteX8" fmla="*/ 5817 w 783376"/>
              <a:gd name="connsiteY8" fmla="*/ 234625 h 651521"/>
              <a:gd name="connsiteX9" fmla="*/ 78725 w 783376"/>
              <a:gd name="connsiteY9" fmla="*/ 307534 h 651521"/>
              <a:gd name="connsiteX10" fmla="*/ 113628 w 783376"/>
              <a:gd name="connsiteY10" fmla="*/ 407589 h 651521"/>
              <a:gd name="connsiteX11" fmla="*/ 145429 w 783376"/>
              <a:gd name="connsiteY11" fmla="*/ 446370 h 651521"/>
              <a:gd name="connsiteX12" fmla="*/ 190415 w 783376"/>
              <a:gd name="connsiteY12" fmla="*/ 491356 h 651521"/>
              <a:gd name="connsiteX13" fmla="*/ 198171 w 783376"/>
              <a:gd name="connsiteY13" fmla="*/ 552630 h 651521"/>
              <a:gd name="connsiteX14" fmla="*/ 256342 w 783376"/>
              <a:gd name="connsiteY14" fmla="*/ 566591 h 651521"/>
              <a:gd name="connsiteX15" fmla="*/ 257118 w 783376"/>
              <a:gd name="connsiteY15" fmla="*/ 566591 h 651521"/>
              <a:gd name="connsiteX16" fmla="*/ 307533 w 783376"/>
              <a:gd name="connsiteY16" fmla="*/ 606147 h 651521"/>
              <a:gd name="connsiteX17" fmla="*/ 328475 w 783376"/>
              <a:gd name="connsiteY17" fmla="*/ 627089 h 651521"/>
              <a:gd name="connsiteX18" fmla="*/ 407588 w 783376"/>
              <a:gd name="connsiteY18" fmla="*/ 637172 h 651521"/>
              <a:gd name="connsiteX19" fmla="*/ 426203 w 783376"/>
              <a:gd name="connsiteY19" fmla="*/ 617006 h 651521"/>
              <a:gd name="connsiteX20" fmla="*/ 532463 w 783376"/>
              <a:gd name="connsiteY20" fmla="*/ 603045 h 651521"/>
              <a:gd name="connsiteX21" fmla="*/ 533239 w 783376"/>
              <a:gd name="connsiteY21" fmla="*/ 603045 h 651521"/>
              <a:gd name="connsiteX22" fmla="*/ 591410 w 783376"/>
              <a:gd name="connsiteY22" fmla="*/ 589084 h 651521"/>
              <a:gd name="connsiteX23" fmla="*/ 596064 w 783376"/>
              <a:gd name="connsiteY23" fmla="*/ 523932 h 651521"/>
              <a:gd name="connsiteX24" fmla="*/ 590635 w 783376"/>
              <a:gd name="connsiteY24" fmla="*/ 516951 h 651521"/>
              <a:gd name="connsiteX25" fmla="*/ 622435 w 783376"/>
              <a:gd name="connsiteY25" fmla="*/ 499887 h 651521"/>
              <a:gd name="connsiteX26" fmla="*/ 620108 w 783376"/>
              <a:gd name="connsiteY26" fmla="*/ 433184 h 651521"/>
              <a:gd name="connsiteX27" fmla="*/ 643377 w 783376"/>
              <a:gd name="connsiteY27" fmla="*/ 409915 h 651521"/>
              <a:gd name="connsiteX28" fmla="*/ 675177 w 783376"/>
              <a:gd name="connsiteY28" fmla="*/ 371134 h 651521"/>
              <a:gd name="connsiteX29" fmla="*/ 710080 w 783376"/>
              <a:gd name="connsiteY29" fmla="*/ 271079 h 651521"/>
              <a:gd name="connsiteX30" fmla="*/ 782988 w 783376"/>
              <a:gd name="connsiteY30" fmla="*/ 198171 h 651521"/>
              <a:gd name="connsiteX31" fmla="*/ 591410 w 783376"/>
              <a:gd name="connsiteY31" fmla="*/ 5817 h 651521"/>
              <a:gd name="connsiteX32" fmla="*/ 157063 w 783376"/>
              <a:gd name="connsiteY32" fmla="*/ 417672 h 651521"/>
              <a:gd name="connsiteX33" fmla="*/ 111301 w 783376"/>
              <a:gd name="connsiteY33" fmla="*/ 339334 h 651521"/>
              <a:gd name="connsiteX34" fmla="*/ 108199 w 783376"/>
              <a:gd name="connsiteY34" fmla="*/ 319168 h 651521"/>
              <a:gd name="connsiteX35" fmla="*/ 107423 w 783376"/>
              <a:gd name="connsiteY35" fmla="*/ 302104 h 651521"/>
              <a:gd name="connsiteX36" fmla="*/ 33739 w 783376"/>
              <a:gd name="connsiteY36" fmla="*/ 228420 h 651521"/>
              <a:gd name="connsiteX37" fmla="*/ 191966 w 783376"/>
              <a:gd name="connsiteY37" fmla="*/ 69418 h 651521"/>
              <a:gd name="connsiteX38" fmla="*/ 243157 w 783376"/>
              <a:gd name="connsiteY38" fmla="*/ 120609 h 651521"/>
              <a:gd name="connsiteX39" fmla="*/ 246259 w 783376"/>
              <a:gd name="connsiteY39" fmla="*/ 123711 h 651521"/>
              <a:gd name="connsiteX40" fmla="*/ 246259 w 783376"/>
              <a:gd name="connsiteY40" fmla="*/ 124487 h 651521"/>
              <a:gd name="connsiteX41" fmla="*/ 271079 w 783376"/>
              <a:gd name="connsiteY41" fmla="*/ 126814 h 651521"/>
              <a:gd name="connsiteX42" fmla="*/ 272630 w 783376"/>
              <a:gd name="connsiteY42" fmla="*/ 122936 h 651521"/>
              <a:gd name="connsiteX43" fmla="*/ 376564 w 783376"/>
              <a:gd name="connsiteY43" fmla="*/ 134570 h 651521"/>
              <a:gd name="connsiteX44" fmla="*/ 447921 w 783376"/>
              <a:gd name="connsiteY44" fmla="*/ 205927 h 651521"/>
              <a:gd name="connsiteX45" fmla="*/ 453350 w 783376"/>
              <a:gd name="connsiteY45" fmla="*/ 219113 h 651521"/>
              <a:gd name="connsiteX46" fmla="*/ 447921 w 783376"/>
              <a:gd name="connsiteY46" fmla="*/ 232298 h 651521"/>
              <a:gd name="connsiteX47" fmla="*/ 443267 w 783376"/>
              <a:gd name="connsiteY47" fmla="*/ 236952 h 651521"/>
              <a:gd name="connsiteX48" fmla="*/ 416120 w 783376"/>
              <a:gd name="connsiteY48" fmla="*/ 236952 h 651521"/>
              <a:gd name="connsiteX49" fmla="*/ 343212 w 783376"/>
              <a:gd name="connsiteY49" fmla="*/ 164044 h 651521"/>
              <a:gd name="connsiteX50" fmla="*/ 324597 w 783376"/>
              <a:gd name="connsiteY50" fmla="*/ 176454 h 651521"/>
              <a:gd name="connsiteX51" fmla="*/ 343987 w 783376"/>
              <a:gd name="connsiteY51" fmla="*/ 199722 h 651521"/>
              <a:gd name="connsiteX52" fmla="*/ 352519 w 783376"/>
              <a:gd name="connsiteY52" fmla="*/ 208254 h 651521"/>
              <a:gd name="connsiteX53" fmla="*/ 327699 w 783376"/>
              <a:gd name="connsiteY53" fmla="*/ 233074 h 651521"/>
              <a:gd name="connsiteX54" fmla="*/ 323821 w 783376"/>
              <a:gd name="connsiteY54" fmla="*/ 240055 h 651521"/>
              <a:gd name="connsiteX55" fmla="*/ 322270 w 783376"/>
              <a:gd name="connsiteY55" fmla="*/ 241606 h 651521"/>
              <a:gd name="connsiteX56" fmla="*/ 176454 w 783376"/>
              <a:gd name="connsiteY56" fmla="*/ 388198 h 651521"/>
              <a:gd name="connsiteX57" fmla="*/ 157063 w 783376"/>
              <a:gd name="connsiteY57" fmla="*/ 417672 h 651521"/>
              <a:gd name="connsiteX58" fmla="*/ 392852 w 783376"/>
              <a:gd name="connsiteY58" fmla="*/ 616230 h 651521"/>
              <a:gd name="connsiteX59" fmla="*/ 372685 w 783376"/>
              <a:gd name="connsiteY59" fmla="*/ 623987 h 651521"/>
              <a:gd name="connsiteX60" fmla="*/ 347090 w 783376"/>
              <a:gd name="connsiteY60" fmla="*/ 608474 h 651521"/>
              <a:gd name="connsiteX61" fmla="*/ 337007 w 783376"/>
              <a:gd name="connsiteY61" fmla="*/ 598391 h 651521"/>
              <a:gd name="connsiteX62" fmla="*/ 362602 w 783376"/>
              <a:gd name="connsiteY62" fmla="*/ 580552 h 651521"/>
              <a:gd name="connsiteX63" fmla="*/ 381217 w 783376"/>
              <a:gd name="connsiteY63" fmla="*/ 600718 h 651521"/>
              <a:gd name="connsiteX64" fmla="*/ 396730 w 783376"/>
              <a:gd name="connsiteY64" fmla="*/ 606923 h 651521"/>
              <a:gd name="connsiteX65" fmla="*/ 392852 w 783376"/>
              <a:gd name="connsiteY65" fmla="*/ 616230 h 651521"/>
              <a:gd name="connsiteX66" fmla="*/ 497560 w 783376"/>
              <a:gd name="connsiteY66" fmla="*/ 606147 h 651521"/>
              <a:gd name="connsiteX67" fmla="*/ 458004 w 783376"/>
              <a:gd name="connsiteY67" fmla="*/ 605372 h 651521"/>
              <a:gd name="connsiteX68" fmla="*/ 451023 w 783376"/>
              <a:gd name="connsiteY68" fmla="*/ 598391 h 651521"/>
              <a:gd name="connsiteX69" fmla="*/ 461106 w 783376"/>
              <a:gd name="connsiteY69" fmla="*/ 590635 h 651521"/>
              <a:gd name="connsiteX70" fmla="*/ 488253 w 783376"/>
              <a:gd name="connsiteY70" fmla="*/ 564264 h 651521"/>
              <a:gd name="connsiteX71" fmla="*/ 491355 w 783376"/>
              <a:gd name="connsiteY71" fmla="*/ 567366 h 651521"/>
              <a:gd name="connsiteX72" fmla="*/ 497560 w 783376"/>
              <a:gd name="connsiteY72" fmla="*/ 606147 h 651521"/>
              <a:gd name="connsiteX73" fmla="*/ 573571 w 783376"/>
              <a:gd name="connsiteY73" fmla="*/ 566591 h 651521"/>
              <a:gd name="connsiteX74" fmla="*/ 530912 w 783376"/>
              <a:gd name="connsiteY74" fmla="*/ 566591 h 651521"/>
              <a:gd name="connsiteX75" fmla="*/ 508419 w 783376"/>
              <a:gd name="connsiteY75" fmla="*/ 544098 h 651521"/>
              <a:gd name="connsiteX76" fmla="*/ 545649 w 783376"/>
              <a:gd name="connsiteY76" fmla="*/ 507644 h 651521"/>
              <a:gd name="connsiteX77" fmla="*/ 566590 w 783376"/>
              <a:gd name="connsiteY77" fmla="*/ 528585 h 651521"/>
              <a:gd name="connsiteX78" fmla="*/ 573571 w 783376"/>
              <a:gd name="connsiteY78" fmla="*/ 566591 h 651521"/>
              <a:gd name="connsiteX79" fmla="*/ 603820 w 783376"/>
              <a:gd name="connsiteY79" fmla="*/ 477394 h 651521"/>
              <a:gd name="connsiteX80" fmla="*/ 568142 w 783376"/>
              <a:gd name="connsiteY80" fmla="*/ 490580 h 651521"/>
              <a:gd name="connsiteX81" fmla="*/ 564264 w 783376"/>
              <a:gd name="connsiteY81" fmla="*/ 488253 h 651521"/>
              <a:gd name="connsiteX82" fmla="*/ 599942 w 783376"/>
              <a:gd name="connsiteY82" fmla="*/ 452575 h 651521"/>
              <a:gd name="connsiteX83" fmla="*/ 603820 w 783376"/>
              <a:gd name="connsiteY83" fmla="*/ 477394 h 651521"/>
              <a:gd name="connsiteX84" fmla="*/ 682158 w 783376"/>
              <a:gd name="connsiteY84" fmla="*/ 265650 h 651521"/>
              <a:gd name="connsiteX85" fmla="*/ 681382 w 783376"/>
              <a:gd name="connsiteY85" fmla="*/ 282714 h 651521"/>
              <a:gd name="connsiteX86" fmla="*/ 678280 w 783376"/>
              <a:gd name="connsiteY86" fmla="*/ 302880 h 651521"/>
              <a:gd name="connsiteX87" fmla="*/ 631742 w 783376"/>
              <a:gd name="connsiteY87" fmla="*/ 381217 h 651521"/>
              <a:gd name="connsiteX88" fmla="*/ 538668 w 783376"/>
              <a:gd name="connsiteY88" fmla="*/ 474292 h 651521"/>
              <a:gd name="connsiteX89" fmla="*/ 440940 w 783376"/>
              <a:gd name="connsiteY89" fmla="*/ 572020 h 651521"/>
              <a:gd name="connsiteX90" fmla="*/ 415345 w 783376"/>
              <a:gd name="connsiteY90" fmla="*/ 587533 h 651521"/>
              <a:gd name="connsiteX91" fmla="*/ 395178 w 783376"/>
              <a:gd name="connsiteY91" fmla="*/ 579776 h 651521"/>
              <a:gd name="connsiteX92" fmla="*/ 390525 w 783376"/>
              <a:gd name="connsiteY92" fmla="*/ 555732 h 651521"/>
              <a:gd name="connsiteX93" fmla="*/ 406037 w 783376"/>
              <a:gd name="connsiteY93" fmla="*/ 534015 h 651521"/>
              <a:gd name="connsiteX94" fmla="*/ 451023 w 783376"/>
              <a:gd name="connsiteY94" fmla="*/ 489029 h 651521"/>
              <a:gd name="connsiteX95" fmla="*/ 472740 w 783376"/>
              <a:gd name="connsiteY95" fmla="*/ 467311 h 651521"/>
              <a:gd name="connsiteX96" fmla="*/ 489804 w 783376"/>
              <a:gd name="connsiteY96" fmla="*/ 430857 h 651521"/>
              <a:gd name="connsiteX97" fmla="*/ 454901 w 783376"/>
              <a:gd name="connsiteY97" fmla="*/ 447921 h 651521"/>
              <a:gd name="connsiteX98" fmla="*/ 433184 w 783376"/>
              <a:gd name="connsiteY98" fmla="*/ 469638 h 651521"/>
              <a:gd name="connsiteX99" fmla="*/ 330026 w 783376"/>
              <a:gd name="connsiteY99" fmla="*/ 569693 h 651521"/>
              <a:gd name="connsiteX100" fmla="*/ 290470 w 783376"/>
              <a:gd name="connsiteY100" fmla="*/ 570469 h 651521"/>
              <a:gd name="connsiteX101" fmla="*/ 297450 w 783376"/>
              <a:gd name="connsiteY101" fmla="*/ 530912 h 651521"/>
              <a:gd name="connsiteX102" fmla="*/ 414569 w 783376"/>
              <a:gd name="connsiteY102" fmla="*/ 413794 h 651521"/>
              <a:gd name="connsiteX103" fmla="*/ 425428 w 783376"/>
              <a:gd name="connsiteY103" fmla="*/ 396730 h 651521"/>
              <a:gd name="connsiteX104" fmla="*/ 417671 w 783376"/>
              <a:gd name="connsiteY104" fmla="*/ 384320 h 651521"/>
              <a:gd name="connsiteX105" fmla="*/ 395178 w 783376"/>
              <a:gd name="connsiteY105" fmla="*/ 393627 h 651521"/>
              <a:gd name="connsiteX106" fmla="*/ 257894 w 783376"/>
              <a:gd name="connsiteY106" fmla="*/ 530912 h 651521"/>
              <a:gd name="connsiteX107" fmla="*/ 215235 w 783376"/>
              <a:gd name="connsiteY107" fmla="*/ 530912 h 651521"/>
              <a:gd name="connsiteX108" fmla="*/ 222991 w 783376"/>
              <a:gd name="connsiteY108" fmla="*/ 493682 h 651521"/>
              <a:gd name="connsiteX109" fmla="*/ 362602 w 783376"/>
              <a:gd name="connsiteY109" fmla="*/ 354071 h 651521"/>
              <a:gd name="connsiteX110" fmla="*/ 366480 w 783376"/>
              <a:gd name="connsiteY110" fmla="*/ 329251 h 651521"/>
              <a:gd name="connsiteX111" fmla="*/ 343212 w 783376"/>
              <a:gd name="connsiteY111" fmla="*/ 335456 h 651521"/>
              <a:gd name="connsiteX112" fmla="*/ 235401 w 783376"/>
              <a:gd name="connsiteY112" fmla="*/ 443267 h 651521"/>
              <a:gd name="connsiteX113" fmla="*/ 219888 w 783376"/>
              <a:gd name="connsiteY113" fmla="*/ 456453 h 651521"/>
              <a:gd name="connsiteX114" fmla="*/ 184210 w 783376"/>
              <a:gd name="connsiteY114" fmla="*/ 443267 h 651521"/>
              <a:gd name="connsiteX115" fmla="*/ 195068 w 783376"/>
              <a:gd name="connsiteY115" fmla="*/ 410691 h 651521"/>
              <a:gd name="connsiteX116" fmla="*/ 373461 w 783376"/>
              <a:gd name="connsiteY116" fmla="*/ 231523 h 651521"/>
              <a:gd name="connsiteX117" fmla="*/ 397505 w 783376"/>
              <a:gd name="connsiteY117" fmla="*/ 256343 h 651521"/>
              <a:gd name="connsiteX118" fmla="*/ 427754 w 783376"/>
              <a:gd name="connsiteY118" fmla="*/ 268753 h 651521"/>
              <a:gd name="connsiteX119" fmla="*/ 458004 w 783376"/>
              <a:gd name="connsiteY119" fmla="*/ 256343 h 651521"/>
              <a:gd name="connsiteX120" fmla="*/ 462657 w 783376"/>
              <a:gd name="connsiteY120" fmla="*/ 251689 h 651521"/>
              <a:gd name="connsiteX121" fmla="*/ 475067 w 783376"/>
              <a:gd name="connsiteY121" fmla="*/ 221440 h 651521"/>
              <a:gd name="connsiteX122" fmla="*/ 464209 w 783376"/>
              <a:gd name="connsiteY122" fmla="*/ 192742 h 651521"/>
              <a:gd name="connsiteX123" fmla="*/ 409915 w 783376"/>
              <a:gd name="connsiteY123" fmla="*/ 137673 h 651521"/>
              <a:gd name="connsiteX124" fmla="*/ 409915 w 783376"/>
              <a:gd name="connsiteY124" fmla="*/ 137673 h 651521"/>
              <a:gd name="connsiteX125" fmla="*/ 399057 w 783376"/>
              <a:gd name="connsiteY125" fmla="*/ 126814 h 651521"/>
              <a:gd name="connsiteX126" fmla="*/ 413793 w 783376"/>
              <a:gd name="connsiteY126" fmla="*/ 112077 h 651521"/>
              <a:gd name="connsiteX127" fmla="*/ 472740 w 783376"/>
              <a:gd name="connsiteY127" fmla="*/ 88033 h 651521"/>
              <a:gd name="connsiteX128" fmla="*/ 529361 w 783376"/>
              <a:gd name="connsiteY128" fmla="*/ 101218 h 651521"/>
              <a:gd name="connsiteX129" fmla="*/ 545649 w 783376"/>
              <a:gd name="connsiteY129" fmla="*/ 84930 h 651521"/>
              <a:gd name="connsiteX130" fmla="*/ 596840 w 783376"/>
              <a:gd name="connsiteY130" fmla="*/ 33739 h 651521"/>
              <a:gd name="connsiteX131" fmla="*/ 755842 w 783376"/>
              <a:gd name="connsiteY131" fmla="*/ 191966 h 651521"/>
              <a:gd name="connsiteX132" fmla="*/ 682158 w 783376"/>
              <a:gd name="connsiteY132" fmla="*/ 265650 h 65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83376" h="651521">
                <a:moveTo>
                  <a:pt x="591410" y="5817"/>
                </a:moveTo>
                <a:lnTo>
                  <a:pt x="525483" y="71745"/>
                </a:lnTo>
                <a:cubicBezTo>
                  <a:pt x="522380" y="70969"/>
                  <a:pt x="518502" y="70969"/>
                  <a:pt x="515399" y="70969"/>
                </a:cubicBezTo>
                <a:cubicBezTo>
                  <a:pt x="491355" y="61662"/>
                  <a:pt x="449472" y="54681"/>
                  <a:pt x="399832" y="92687"/>
                </a:cubicBezTo>
                <a:lnTo>
                  <a:pt x="399057" y="93462"/>
                </a:lnTo>
                <a:lnTo>
                  <a:pt x="382768" y="109750"/>
                </a:lnTo>
                <a:cubicBezTo>
                  <a:pt x="321495" y="67867"/>
                  <a:pt x="273406" y="93462"/>
                  <a:pt x="259445" y="102770"/>
                </a:cubicBezTo>
                <a:lnTo>
                  <a:pt x="198171" y="41496"/>
                </a:lnTo>
                <a:lnTo>
                  <a:pt x="5817" y="234625"/>
                </a:lnTo>
                <a:lnTo>
                  <a:pt x="78725" y="307534"/>
                </a:lnTo>
                <a:cubicBezTo>
                  <a:pt x="79501" y="340110"/>
                  <a:pt x="91135" y="373461"/>
                  <a:pt x="113628" y="407589"/>
                </a:cubicBezTo>
                <a:cubicBezTo>
                  <a:pt x="122936" y="421550"/>
                  <a:pt x="133794" y="433960"/>
                  <a:pt x="145429" y="446370"/>
                </a:cubicBezTo>
                <a:cubicBezTo>
                  <a:pt x="160166" y="461882"/>
                  <a:pt x="175678" y="476619"/>
                  <a:pt x="190415" y="491356"/>
                </a:cubicBezTo>
                <a:cubicBezTo>
                  <a:pt x="174127" y="515400"/>
                  <a:pt x="181107" y="534790"/>
                  <a:pt x="198171" y="552630"/>
                </a:cubicBezTo>
                <a:cubicBezTo>
                  <a:pt x="216010" y="571245"/>
                  <a:pt x="232298" y="573571"/>
                  <a:pt x="256342" y="566591"/>
                </a:cubicBezTo>
                <a:cubicBezTo>
                  <a:pt x="256342" y="566591"/>
                  <a:pt x="257118" y="566591"/>
                  <a:pt x="257118" y="566591"/>
                </a:cubicBezTo>
                <a:cubicBezTo>
                  <a:pt x="274182" y="592186"/>
                  <a:pt x="290470" y="604596"/>
                  <a:pt x="307533" y="606147"/>
                </a:cubicBezTo>
                <a:cubicBezTo>
                  <a:pt x="314514" y="613128"/>
                  <a:pt x="321495" y="620109"/>
                  <a:pt x="328475" y="627089"/>
                </a:cubicBezTo>
                <a:cubicBezTo>
                  <a:pt x="349417" y="647255"/>
                  <a:pt x="381993" y="651909"/>
                  <a:pt x="407588" y="637172"/>
                </a:cubicBezTo>
                <a:cubicBezTo>
                  <a:pt x="418447" y="630967"/>
                  <a:pt x="420774" y="625538"/>
                  <a:pt x="426203" y="617006"/>
                </a:cubicBezTo>
                <a:cubicBezTo>
                  <a:pt x="469638" y="653460"/>
                  <a:pt x="498336" y="654236"/>
                  <a:pt x="532463" y="603045"/>
                </a:cubicBezTo>
                <a:cubicBezTo>
                  <a:pt x="532463" y="603045"/>
                  <a:pt x="532463" y="603045"/>
                  <a:pt x="533239" y="603045"/>
                </a:cubicBezTo>
                <a:cubicBezTo>
                  <a:pt x="557283" y="610026"/>
                  <a:pt x="573571" y="607699"/>
                  <a:pt x="591410" y="589084"/>
                </a:cubicBezTo>
                <a:cubicBezTo>
                  <a:pt x="609250" y="570469"/>
                  <a:pt x="616230" y="549527"/>
                  <a:pt x="596064" y="523932"/>
                </a:cubicBezTo>
                <a:cubicBezTo>
                  <a:pt x="596064" y="523932"/>
                  <a:pt x="590635" y="516951"/>
                  <a:pt x="590635" y="516951"/>
                </a:cubicBezTo>
                <a:cubicBezTo>
                  <a:pt x="605371" y="517727"/>
                  <a:pt x="616230" y="508419"/>
                  <a:pt x="622435" y="499887"/>
                </a:cubicBezTo>
                <a:cubicBezTo>
                  <a:pt x="639499" y="478170"/>
                  <a:pt x="637947" y="455677"/>
                  <a:pt x="620108" y="433184"/>
                </a:cubicBezTo>
                <a:cubicBezTo>
                  <a:pt x="627864" y="425428"/>
                  <a:pt x="635621" y="417672"/>
                  <a:pt x="643377" y="409915"/>
                </a:cubicBezTo>
                <a:cubicBezTo>
                  <a:pt x="655011" y="398281"/>
                  <a:pt x="665870" y="385096"/>
                  <a:pt x="675177" y="371134"/>
                </a:cubicBezTo>
                <a:cubicBezTo>
                  <a:pt x="697670" y="337007"/>
                  <a:pt x="709304" y="303655"/>
                  <a:pt x="710080" y="271079"/>
                </a:cubicBezTo>
                <a:lnTo>
                  <a:pt x="782988" y="198171"/>
                </a:lnTo>
                <a:lnTo>
                  <a:pt x="591410" y="5817"/>
                </a:lnTo>
                <a:close/>
                <a:moveTo>
                  <a:pt x="157063" y="417672"/>
                </a:moveTo>
                <a:cubicBezTo>
                  <a:pt x="135346" y="394403"/>
                  <a:pt x="118282" y="368808"/>
                  <a:pt x="111301" y="339334"/>
                </a:cubicBezTo>
                <a:cubicBezTo>
                  <a:pt x="109750" y="333129"/>
                  <a:pt x="108199" y="326148"/>
                  <a:pt x="108199" y="319168"/>
                </a:cubicBezTo>
                <a:cubicBezTo>
                  <a:pt x="107423" y="313739"/>
                  <a:pt x="107423" y="307534"/>
                  <a:pt x="107423" y="302104"/>
                </a:cubicBezTo>
                <a:lnTo>
                  <a:pt x="33739" y="228420"/>
                </a:lnTo>
                <a:lnTo>
                  <a:pt x="191966" y="69418"/>
                </a:lnTo>
                <a:lnTo>
                  <a:pt x="243157" y="120609"/>
                </a:lnTo>
                <a:lnTo>
                  <a:pt x="246259" y="123711"/>
                </a:lnTo>
                <a:lnTo>
                  <a:pt x="246259" y="124487"/>
                </a:lnTo>
                <a:lnTo>
                  <a:pt x="271079" y="126814"/>
                </a:lnTo>
                <a:lnTo>
                  <a:pt x="272630" y="122936"/>
                </a:lnTo>
                <a:cubicBezTo>
                  <a:pt x="282714" y="115955"/>
                  <a:pt x="322270" y="94238"/>
                  <a:pt x="376564" y="134570"/>
                </a:cubicBezTo>
                <a:lnTo>
                  <a:pt x="447921" y="205927"/>
                </a:lnTo>
                <a:cubicBezTo>
                  <a:pt x="451799" y="209805"/>
                  <a:pt x="453350" y="214459"/>
                  <a:pt x="453350" y="219113"/>
                </a:cubicBezTo>
                <a:cubicBezTo>
                  <a:pt x="453350" y="224542"/>
                  <a:pt x="451023" y="229196"/>
                  <a:pt x="447921" y="232298"/>
                </a:cubicBezTo>
                <a:lnTo>
                  <a:pt x="443267" y="236952"/>
                </a:lnTo>
                <a:cubicBezTo>
                  <a:pt x="435511" y="244708"/>
                  <a:pt x="423876" y="244708"/>
                  <a:pt x="416120" y="236952"/>
                </a:cubicBezTo>
                <a:lnTo>
                  <a:pt x="343212" y="164044"/>
                </a:lnTo>
                <a:lnTo>
                  <a:pt x="324597" y="176454"/>
                </a:lnTo>
                <a:lnTo>
                  <a:pt x="343987" y="199722"/>
                </a:lnTo>
                <a:lnTo>
                  <a:pt x="352519" y="208254"/>
                </a:lnTo>
                <a:cubicBezTo>
                  <a:pt x="343987" y="216786"/>
                  <a:pt x="335456" y="225318"/>
                  <a:pt x="327699" y="233074"/>
                </a:cubicBezTo>
                <a:cubicBezTo>
                  <a:pt x="325373" y="235401"/>
                  <a:pt x="324597" y="237728"/>
                  <a:pt x="323821" y="240055"/>
                </a:cubicBezTo>
                <a:cubicBezTo>
                  <a:pt x="323046" y="240830"/>
                  <a:pt x="323046" y="240830"/>
                  <a:pt x="322270" y="241606"/>
                </a:cubicBezTo>
                <a:cubicBezTo>
                  <a:pt x="274182" y="290470"/>
                  <a:pt x="225318" y="339334"/>
                  <a:pt x="176454" y="388198"/>
                </a:cubicBezTo>
                <a:cubicBezTo>
                  <a:pt x="166371" y="398281"/>
                  <a:pt x="160166" y="407589"/>
                  <a:pt x="157063" y="417672"/>
                </a:cubicBezTo>
                <a:close/>
                <a:moveTo>
                  <a:pt x="392852" y="616230"/>
                </a:moveTo>
                <a:cubicBezTo>
                  <a:pt x="387422" y="621660"/>
                  <a:pt x="381217" y="624762"/>
                  <a:pt x="372685" y="623987"/>
                </a:cubicBezTo>
                <a:cubicBezTo>
                  <a:pt x="361051" y="623211"/>
                  <a:pt x="353295" y="613904"/>
                  <a:pt x="347090" y="608474"/>
                </a:cubicBezTo>
                <a:cubicBezTo>
                  <a:pt x="343987" y="605372"/>
                  <a:pt x="340109" y="601494"/>
                  <a:pt x="337007" y="598391"/>
                </a:cubicBezTo>
                <a:cubicBezTo>
                  <a:pt x="344763" y="593738"/>
                  <a:pt x="353295" y="588308"/>
                  <a:pt x="362602" y="580552"/>
                </a:cubicBezTo>
                <a:cubicBezTo>
                  <a:pt x="368032" y="589859"/>
                  <a:pt x="370359" y="594513"/>
                  <a:pt x="381217" y="600718"/>
                </a:cubicBezTo>
                <a:cubicBezTo>
                  <a:pt x="385871" y="603821"/>
                  <a:pt x="391300" y="605372"/>
                  <a:pt x="396730" y="606923"/>
                </a:cubicBezTo>
                <a:cubicBezTo>
                  <a:pt x="395954" y="610801"/>
                  <a:pt x="394403" y="613904"/>
                  <a:pt x="392852" y="616230"/>
                </a:cubicBezTo>
                <a:close/>
                <a:moveTo>
                  <a:pt x="497560" y="606147"/>
                </a:moveTo>
                <a:cubicBezTo>
                  <a:pt x="486702" y="619333"/>
                  <a:pt x="474292" y="620109"/>
                  <a:pt x="458004" y="605372"/>
                </a:cubicBezTo>
                <a:cubicBezTo>
                  <a:pt x="455677" y="603045"/>
                  <a:pt x="453350" y="600718"/>
                  <a:pt x="451023" y="598391"/>
                </a:cubicBezTo>
                <a:cubicBezTo>
                  <a:pt x="454126" y="596064"/>
                  <a:pt x="458004" y="593738"/>
                  <a:pt x="461106" y="590635"/>
                </a:cubicBezTo>
                <a:cubicBezTo>
                  <a:pt x="470414" y="582103"/>
                  <a:pt x="478945" y="572796"/>
                  <a:pt x="488253" y="564264"/>
                </a:cubicBezTo>
                <a:cubicBezTo>
                  <a:pt x="489028" y="565040"/>
                  <a:pt x="489804" y="565815"/>
                  <a:pt x="491355" y="567366"/>
                </a:cubicBezTo>
                <a:cubicBezTo>
                  <a:pt x="506092" y="582103"/>
                  <a:pt x="507643" y="593738"/>
                  <a:pt x="497560" y="606147"/>
                </a:cubicBezTo>
                <a:close/>
                <a:moveTo>
                  <a:pt x="573571" y="566591"/>
                </a:moveTo>
                <a:cubicBezTo>
                  <a:pt x="562712" y="581328"/>
                  <a:pt x="545649" y="582103"/>
                  <a:pt x="530912" y="566591"/>
                </a:cubicBezTo>
                <a:cubicBezTo>
                  <a:pt x="523156" y="558835"/>
                  <a:pt x="516175" y="551854"/>
                  <a:pt x="508419" y="544098"/>
                </a:cubicBezTo>
                <a:cubicBezTo>
                  <a:pt x="520829" y="531688"/>
                  <a:pt x="533239" y="520054"/>
                  <a:pt x="545649" y="507644"/>
                </a:cubicBezTo>
                <a:cubicBezTo>
                  <a:pt x="552629" y="514624"/>
                  <a:pt x="559610" y="521605"/>
                  <a:pt x="566590" y="528585"/>
                </a:cubicBezTo>
                <a:cubicBezTo>
                  <a:pt x="579000" y="542547"/>
                  <a:pt x="581327" y="554957"/>
                  <a:pt x="573571" y="566591"/>
                </a:cubicBezTo>
                <a:close/>
                <a:moveTo>
                  <a:pt x="603820" y="477394"/>
                </a:moveTo>
                <a:cubicBezTo>
                  <a:pt x="598391" y="491356"/>
                  <a:pt x="581327" y="498336"/>
                  <a:pt x="568142" y="490580"/>
                </a:cubicBezTo>
                <a:cubicBezTo>
                  <a:pt x="566590" y="489804"/>
                  <a:pt x="565815" y="489029"/>
                  <a:pt x="564264" y="488253"/>
                </a:cubicBezTo>
                <a:cubicBezTo>
                  <a:pt x="575898" y="476619"/>
                  <a:pt x="588308" y="464209"/>
                  <a:pt x="599942" y="452575"/>
                </a:cubicBezTo>
                <a:cubicBezTo>
                  <a:pt x="605371" y="459555"/>
                  <a:pt x="608474" y="467311"/>
                  <a:pt x="603820" y="477394"/>
                </a:cubicBezTo>
                <a:close/>
                <a:moveTo>
                  <a:pt x="682158" y="265650"/>
                </a:moveTo>
                <a:cubicBezTo>
                  <a:pt x="682158" y="271855"/>
                  <a:pt x="682158" y="277284"/>
                  <a:pt x="681382" y="282714"/>
                </a:cubicBezTo>
                <a:cubicBezTo>
                  <a:pt x="680607" y="289694"/>
                  <a:pt x="679831" y="295899"/>
                  <a:pt x="678280" y="302880"/>
                </a:cubicBezTo>
                <a:cubicBezTo>
                  <a:pt x="671299" y="332353"/>
                  <a:pt x="654235" y="357949"/>
                  <a:pt x="631742" y="381217"/>
                </a:cubicBezTo>
                <a:cubicBezTo>
                  <a:pt x="601493" y="413018"/>
                  <a:pt x="569693" y="443267"/>
                  <a:pt x="538668" y="474292"/>
                </a:cubicBezTo>
                <a:cubicBezTo>
                  <a:pt x="506092" y="506868"/>
                  <a:pt x="473516" y="539444"/>
                  <a:pt x="440940" y="572020"/>
                </a:cubicBezTo>
                <a:cubicBezTo>
                  <a:pt x="435511" y="577449"/>
                  <a:pt x="426979" y="586757"/>
                  <a:pt x="415345" y="587533"/>
                </a:cubicBezTo>
                <a:cubicBezTo>
                  <a:pt x="406813" y="588308"/>
                  <a:pt x="401383" y="585206"/>
                  <a:pt x="395178" y="579776"/>
                </a:cubicBezTo>
                <a:cubicBezTo>
                  <a:pt x="389749" y="575123"/>
                  <a:pt x="388198" y="562713"/>
                  <a:pt x="390525" y="555732"/>
                </a:cubicBezTo>
                <a:cubicBezTo>
                  <a:pt x="392852" y="547200"/>
                  <a:pt x="399832" y="540220"/>
                  <a:pt x="406037" y="534015"/>
                </a:cubicBezTo>
                <a:cubicBezTo>
                  <a:pt x="420774" y="518502"/>
                  <a:pt x="436286" y="503765"/>
                  <a:pt x="451023" y="489029"/>
                </a:cubicBezTo>
                <a:cubicBezTo>
                  <a:pt x="458004" y="482048"/>
                  <a:pt x="465760" y="474292"/>
                  <a:pt x="472740" y="467311"/>
                </a:cubicBezTo>
                <a:cubicBezTo>
                  <a:pt x="480497" y="459555"/>
                  <a:pt x="502990" y="442491"/>
                  <a:pt x="489804" y="430857"/>
                </a:cubicBezTo>
                <a:cubicBezTo>
                  <a:pt x="478170" y="419999"/>
                  <a:pt x="461882" y="440940"/>
                  <a:pt x="454901" y="447921"/>
                </a:cubicBezTo>
                <a:cubicBezTo>
                  <a:pt x="447921" y="454901"/>
                  <a:pt x="440164" y="462658"/>
                  <a:pt x="433184" y="469638"/>
                </a:cubicBezTo>
                <a:cubicBezTo>
                  <a:pt x="399057" y="502990"/>
                  <a:pt x="364929" y="537117"/>
                  <a:pt x="330026" y="569693"/>
                </a:cubicBezTo>
                <a:cubicBezTo>
                  <a:pt x="313738" y="584430"/>
                  <a:pt x="301328" y="583654"/>
                  <a:pt x="290470" y="570469"/>
                </a:cubicBezTo>
                <a:cubicBezTo>
                  <a:pt x="280387" y="558059"/>
                  <a:pt x="281938" y="546425"/>
                  <a:pt x="297450" y="530912"/>
                </a:cubicBezTo>
                <a:cubicBezTo>
                  <a:pt x="336231" y="492131"/>
                  <a:pt x="375788" y="452575"/>
                  <a:pt x="414569" y="413794"/>
                </a:cubicBezTo>
                <a:cubicBezTo>
                  <a:pt x="419998" y="408364"/>
                  <a:pt x="424652" y="404486"/>
                  <a:pt x="425428" y="396730"/>
                </a:cubicBezTo>
                <a:cubicBezTo>
                  <a:pt x="426203" y="390525"/>
                  <a:pt x="423876" y="385096"/>
                  <a:pt x="417671" y="384320"/>
                </a:cubicBezTo>
                <a:cubicBezTo>
                  <a:pt x="406813" y="382769"/>
                  <a:pt x="402159" y="386647"/>
                  <a:pt x="395178" y="393627"/>
                </a:cubicBezTo>
                <a:cubicBezTo>
                  <a:pt x="349417" y="439389"/>
                  <a:pt x="303655" y="485151"/>
                  <a:pt x="257894" y="530912"/>
                </a:cubicBezTo>
                <a:cubicBezTo>
                  <a:pt x="243157" y="545649"/>
                  <a:pt x="226093" y="545649"/>
                  <a:pt x="215235" y="530912"/>
                </a:cubicBezTo>
                <a:cubicBezTo>
                  <a:pt x="206703" y="519278"/>
                  <a:pt x="209030" y="506868"/>
                  <a:pt x="222991" y="493682"/>
                </a:cubicBezTo>
                <a:cubicBezTo>
                  <a:pt x="269528" y="447145"/>
                  <a:pt x="316065" y="400608"/>
                  <a:pt x="362602" y="354071"/>
                </a:cubicBezTo>
                <a:cubicBezTo>
                  <a:pt x="370359" y="346315"/>
                  <a:pt x="376564" y="337783"/>
                  <a:pt x="366480" y="329251"/>
                </a:cubicBezTo>
                <a:cubicBezTo>
                  <a:pt x="357173" y="320719"/>
                  <a:pt x="350192" y="328475"/>
                  <a:pt x="343212" y="335456"/>
                </a:cubicBezTo>
                <a:cubicBezTo>
                  <a:pt x="307533" y="371134"/>
                  <a:pt x="271079" y="407589"/>
                  <a:pt x="235401" y="443267"/>
                </a:cubicBezTo>
                <a:cubicBezTo>
                  <a:pt x="230747" y="447921"/>
                  <a:pt x="225318" y="452575"/>
                  <a:pt x="219888" y="456453"/>
                </a:cubicBezTo>
                <a:cubicBezTo>
                  <a:pt x="206703" y="463433"/>
                  <a:pt x="189639" y="457228"/>
                  <a:pt x="184210" y="443267"/>
                </a:cubicBezTo>
                <a:cubicBezTo>
                  <a:pt x="178780" y="428530"/>
                  <a:pt x="185761" y="419999"/>
                  <a:pt x="195068" y="410691"/>
                </a:cubicBezTo>
                <a:cubicBezTo>
                  <a:pt x="254791" y="350968"/>
                  <a:pt x="314514" y="292021"/>
                  <a:pt x="373461" y="231523"/>
                </a:cubicBezTo>
                <a:lnTo>
                  <a:pt x="397505" y="256343"/>
                </a:lnTo>
                <a:cubicBezTo>
                  <a:pt x="406037" y="264874"/>
                  <a:pt x="416896" y="268753"/>
                  <a:pt x="427754" y="268753"/>
                </a:cubicBezTo>
                <a:cubicBezTo>
                  <a:pt x="438613" y="268753"/>
                  <a:pt x="449472" y="264874"/>
                  <a:pt x="458004" y="256343"/>
                </a:cubicBezTo>
                <a:lnTo>
                  <a:pt x="462657" y="251689"/>
                </a:lnTo>
                <a:cubicBezTo>
                  <a:pt x="470414" y="243933"/>
                  <a:pt x="475067" y="233074"/>
                  <a:pt x="475067" y="221440"/>
                </a:cubicBezTo>
                <a:cubicBezTo>
                  <a:pt x="475067" y="210581"/>
                  <a:pt x="471189" y="200498"/>
                  <a:pt x="464209" y="192742"/>
                </a:cubicBezTo>
                <a:lnTo>
                  <a:pt x="409915" y="137673"/>
                </a:lnTo>
                <a:lnTo>
                  <a:pt x="409915" y="137673"/>
                </a:lnTo>
                <a:lnTo>
                  <a:pt x="399057" y="126814"/>
                </a:lnTo>
                <a:lnTo>
                  <a:pt x="413793" y="112077"/>
                </a:lnTo>
                <a:cubicBezTo>
                  <a:pt x="436286" y="95014"/>
                  <a:pt x="456452" y="88809"/>
                  <a:pt x="472740" y="88033"/>
                </a:cubicBezTo>
                <a:cubicBezTo>
                  <a:pt x="502990" y="84930"/>
                  <a:pt x="529361" y="101218"/>
                  <a:pt x="529361" y="101218"/>
                </a:cubicBezTo>
                <a:lnTo>
                  <a:pt x="545649" y="84930"/>
                </a:lnTo>
                <a:lnTo>
                  <a:pt x="596840" y="33739"/>
                </a:lnTo>
                <a:lnTo>
                  <a:pt x="755842" y="191966"/>
                </a:lnTo>
                <a:lnTo>
                  <a:pt x="682158" y="265650"/>
                </a:lnTo>
                <a:close/>
              </a:path>
            </a:pathLst>
          </a:custGeom>
          <a:solidFill>
            <a:srgbClr val="97C11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33" name="Gráfico 177">
            <a:extLst>
              <a:ext uri="{FF2B5EF4-FFF2-40B4-BE49-F238E27FC236}">
                <a16:creationId xmlns:a16="http://schemas.microsoft.com/office/drawing/2014/main" xmlns="" id="{987984C3-1D47-4F67-86C6-99E69CFE9326}"/>
              </a:ext>
            </a:extLst>
          </p:cNvPr>
          <p:cNvGrpSpPr/>
          <p:nvPr/>
        </p:nvGrpSpPr>
        <p:grpSpPr>
          <a:xfrm>
            <a:off x="663663" y="3070599"/>
            <a:ext cx="628891" cy="402148"/>
            <a:chOff x="7363667" y="3669986"/>
            <a:chExt cx="1400175" cy="895350"/>
          </a:xfrm>
          <a:solidFill>
            <a:srgbClr val="7B7B7B"/>
          </a:solidFill>
        </p:grpSpPr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xmlns="" id="{9C3AD4F8-D4A3-44F1-9329-F4FD80AAF5F2}"/>
                </a:ext>
              </a:extLst>
            </p:cNvPr>
            <p:cNvSpPr/>
            <p:nvPr/>
          </p:nvSpPr>
          <p:spPr>
            <a:xfrm>
              <a:off x="7767051" y="3953355"/>
              <a:ext cx="590550" cy="609600"/>
            </a:xfrm>
            <a:custGeom>
              <a:avLst/>
              <a:gdLst>
                <a:gd name="connsiteX0" fmla="*/ 396716 w 590550"/>
                <a:gd name="connsiteY0" fmla="*/ 338614 h 609600"/>
                <a:gd name="connsiteX1" fmla="*/ 477679 w 590550"/>
                <a:gd name="connsiteY1" fmla="*/ 188119 h 609600"/>
                <a:gd name="connsiteX2" fmla="*/ 296704 w 590550"/>
                <a:gd name="connsiteY2" fmla="*/ 7144 h 609600"/>
                <a:gd name="connsiteX3" fmla="*/ 115729 w 590550"/>
                <a:gd name="connsiteY3" fmla="*/ 188119 h 609600"/>
                <a:gd name="connsiteX4" fmla="*/ 196691 w 590550"/>
                <a:gd name="connsiteY4" fmla="*/ 338614 h 609600"/>
                <a:gd name="connsiteX5" fmla="*/ 7144 w 590550"/>
                <a:gd name="connsiteY5" fmla="*/ 610076 h 609600"/>
                <a:gd name="connsiteX6" fmla="*/ 55721 w 590550"/>
                <a:gd name="connsiteY6" fmla="*/ 610076 h 609600"/>
                <a:gd name="connsiteX7" fmla="*/ 297656 w 590550"/>
                <a:gd name="connsiteY7" fmla="*/ 368141 h 609600"/>
                <a:gd name="connsiteX8" fmla="*/ 539591 w 590550"/>
                <a:gd name="connsiteY8" fmla="*/ 610076 h 609600"/>
                <a:gd name="connsiteX9" fmla="*/ 588169 w 590550"/>
                <a:gd name="connsiteY9" fmla="*/ 610076 h 609600"/>
                <a:gd name="connsiteX10" fmla="*/ 396716 w 590550"/>
                <a:gd name="connsiteY10" fmla="*/ 338614 h 609600"/>
                <a:gd name="connsiteX11" fmla="*/ 296704 w 590550"/>
                <a:gd name="connsiteY11" fmla="*/ 320516 h 609600"/>
                <a:gd name="connsiteX12" fmla="*/ 164306 w 590550"/>
                <a:gd name="connsiteY12" fmla="*/ 188119 h 609600"/>
                <a:gd name="connsiteX13" fmla="*/ 296704 w 590550"/>
                <a:gd name="connsiteY13" fmla="*/ 55721 h 609600"/>
                <a:gd name="connsiteX14" fmla="*/ 429101 w 590550"/>
                <a:gd name="connsiteY14" fmla="*/ 188119 h 609600"/>
                <a:gd name="connsiteX15" fmla="*/ 296704 w 590550"/>
                <a:gd name="connsiteY15" fmla="*/ 320516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550" h="609600">
                  <a:moveTo>
                    <a:pt x="396716" y="338614"/>
                  </a:moveTo>
                  <a:cubicBezTo>
                    <a:pt x="445294" y="306229"/>
                    <a:pt x="477679" y="250984"/>
                    <a:pt x="477679" y="188119"/>
                  </a:cubicBezTo>
                  <a:cubicBezTo>
                    <a:pt x="477679" y="88106"/>
                    <a:pt x="396716" y="7144"/>
                    <a:pt x="296704" y="7144"/>
                  </a:cubicBezTo>
                  <a:cubicBezTo>
                    <a:pt x="196691" y="7144"/>
                    <a:pt x="115729" y="88106"/>
                    <a:pt x="115729" y="188119"/>
                  </a:cubicBezTo>
                  <a:cubicBezTo>
                    <a:pt x="115729" y="250984"/>
                    <a:pt x="148114" y="306229"/>
                    <a:pt x="196691" y="338614"/>
                  </a:cubicBezTo>
                  <a:cubicBezTo>
                    <a:pt x="86201" y="379571"/>
                    <a:pt x="7144" y="485299"/>
                    <a:pt x="7144" y="610076"/>
                  </a:cubicBezTo>
                  <a:lnTo>
                    <a:pt x="55721" y="610076"/>
                  </a:lnTo>
                  <a:cubicBezTo>
                    <a:pt x="55721" y="476726"/>
                    <a:pt x="164306" y="368141"/>
                    <a:pt x="297656" y="368141"/>
                  </a:cubicBezTo>
                  <a:cubicBezTo>
                    <a:pt x="431006" y="368141"/>
                    <a:pt x="539591" y="476726"/>
                    <a:pt x="539591" y="610076"/>
                  </a:cubicBezTo>
                  <a:lnTo>
                    <a:pt x="588169" y="610076"/>
                  </a:lnTo>
                  <a:cubicBezTo>
                    <a:pt x="587216" y="485299"/>
                    <a:pt x="507206" y="379571"/>
                    <a:pt x="396716" y="338614"/>
                  </a:cubicBezTo>
                  <a:close/>
                  <a:moveTo>
                    <a:pt x="296704" y="320516"/>
                  </a:moveTo>
                  <a:cubicBezTo>
                    <a:pt x="223361" y="320516"/>
                    <a:pt x="164306" y="260509"/>
                    <a:pt x="164306" y="188119"/>
                  </a:cubicBezTo>
                  <a:cubicBezTo>
                    <a:pt x="164306" y="114776"/>
                    <a:pt x="224314" y="55721"/>
                    <a:pt x="296704" y="55721"/>
                  </a:cubicBezTo>
                  <a:cubicBezTo>
                    <a:pt x="370046" y="55721"/>
                    <a:pt x="429101" y="115729"/>
                    <a:pt x="429101" y="188119"/>
                  </a:cubicBezTo>
                  <a:cubicBezTo>
                    <a:pt x="430054" y="260509"/>
                    <a:pt x="370046" y="320516"/>
                    <a:pt x="296704" y="32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xmlns="" id="{86A0995F-CCB8-4B71-AB0F-1E0FA7E27160}"/>
                </a:ext>
              </a:extLst>
            </p:cNvPr>
            <p:cNvSpPr/>
            <p:nvPr/>
          </p:nvSpPr>
          <p:spPr>
            <a:xfrm>
              <a:off x="8142336" y="3832387"/>
              <a:ext cx="457200" cy="609600"/>
            </a:xfrm>
            <a:custGeom>
              <a:avLst/>
              <a:gdLst>
                <a:gd name="connsiteX0" fmla="*/ 263366 w 457200"/>
                <a:gd name="connsiteY0" fmla="*/ 338614 h 609600"/>
                <a:gd name="connsiteX1" fmla="*/ 344329 w 457200"/>
                <a:gd name="connsiteY1" fmla="*/ 188119 h 609600"/>
                <a:gd name="connsiteX2" fmla="*/ 163354 w 457200"/>
                <a:gd name="connsiteY2" fmla="*/ 7144 h 609600"/>
                <a:gd name="connsiteX3" fmla="*/ 38576 w 457200"/>
                <a:gd name="connsiteY3" fmla="*/ 57626 h 609600"/>
                <a:gd name="connsiteX4" fmla="*/ 7144 w 457200"/>
                <a:gd name="connsiteY4" fmla="*/ 96679 h 609600"/>
                <a:gd name="connsiteX5" fmla="*/ 50006 w 457200"/>
                <a:gd name="connsiteY5" fmla="*/ 119539 h 609600"/>
                <a:gd name="connsiteX6" fmla="*/ 82391 w 457200"/>
                <a:gd name="connsiteY6" fmla="*/ 83344 h 609600"/>
                <a:gd name="connsiteX7" fmla="*/ 163354 w 457200"/>
                <a:gd name="connsiteY7" fmla="*/ 55721 h 609600"/>
                <a:gd name="connsiteX8" fmla="*/ 295751 w 457200"/>
                <a:gd name="connsiteY8" fmla="*/ 188119 h 609600"/>
                <a:gd name="connsiteX9" fmla="*/ 198596 w 457200"/>
                <a:gd name="connsiteY9" fmla="*/ 315754 h 609600"/>
                <a:gd name="connsiteX10" fmla="*/ 162401 w 457200"/>
                <a:gd name="connsiteY10" fmla="*/ 320516 h 609600"/>
                <a:gd name="connsiteX11" fmla="*/ 150019 w 457200"/>
                <a:gd name="connsiteY11" fmla="*/ 319564 h 609600"/>
                <a:gd name="connsiteX12" fmla="*/ 141446 w 457200"/>
                <a:gd name="connsiteY12" fmla="*/ 370046 h 609600"/>
                <a:gd name="connsiteX13" fmla="*/ 162401 w 457200"/>
                <a:gd name="connsiteY13" fmla="*/ 368141 h 609600"/>
                <a:gd name="connsiteX14" fmla="*/ 190976 w 457200"/>
                <a:gd name="connsiteY14" fmla="*/ 370046 h 609600"/>
                <a:gd name="connsiteX15" fmla="*/ 403384 w 457200"/>
                <a:gd name="connsiteY15" fmla="*/ 610076 h 609600"/>
                <a:gd name="connsiteX16" fmla="*/ 451961 w 457200"/>
                <a:gd name="connsiteY16" fmla="*/ 610076 h 609600"/>
                <a:gd name="connsiteX17" fmla="*/ 263366 w 457200"/>
                <a:gd name="connsiteY17" fmla="*/ 338614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7200" h="609600">
                  <a:moveTo>
                    <a:pt x="263366" y="338614"/>
                  </a:moveTo>
                  <a:cubicBezTo>
                    <a:pt x="311944" y="306229"/>
                    <a:pt x="344329" y="250984"/>
                    <a:pt x="344329" y="188119"/>
                  </a:cubicBezTo>
                  <a:cubicBezTo>
                    <a:pt x="344329" y="88106"/>
                    <a:pt x="263366" y="7144"/>
                    <a:pt x="163354" y="7144"/>
                  </a:cubicBezTo>
                  <a:cubicBezTo>
                    <a:pt x="114776" y="7144"/>
                    <a:pt x="70961" y="26194"/>
                    <a:pt x="38576" y="57626"/>
                  </a:cubicBezTo>
                  <a:cubicBezTo>
                    <a:pt x="26194" y="69056"/>
                    <a:pt x="15716" y="82391"/>
                    <a:pt x="7144" y="96679"/>
                  </a:cubicBezTo>
                  <a:cubicBezTo>
                    <a:pt x="22384" y="102394"/>
                    <a:pt x="36671" y="110014"/>
                    <a:pt x="50006" y="119539"/>
                  </a:cubicBezTo>
                  <a:cubicBezTo>
                    <a:pt x="58579" y="105251"/>
                    <a:pt x="70009" y="93821"/>
                    <a:pt x="82391" y="83344"/>
                  </a:cubicBezTo>
                  <a:cubicBezTo>
                    <a:pt x="105251" y="66199"/>
                    <a:pt x="132874" y="55721"/>
                    <a:pt x="163354" y="55721"/>
                  </a:cubicBezTo>
                  <a:cubicBezTo>
                    <a:pt x="236696" y="55721"/>
                    <a:pt x="295751" y="115729"/>
                    <a:pt x="295751" y="188119"/>
                  </a:cubicBezTo>
                  <a:cubicBezTo>
                    <a:pt x="295751" y="249079"/>
                    <a:pt x="254794" y="300514"/>
                    <a:pt x="198596" y="315754"/>
                  </a:cubicBezTo>
                  <a:cubicBezTo>
                    <a:pt x="187166" y="318611"/>
                    <a:pt x="174784" y="320516"/>
                    <a:pt x="162401" y="320516"/>
                  </a:cubicBezTo>
                  <a:cubicBezTo>
                    <a:pt x="158591" y="320516"/>
                    <a:pt x="153829" y="320516"/>
                    <a:pt x="150019" y="319564"/>
                  </a:cubicBezTo>
                  <a:cubicBezTo>
                    <a:pt x="149066" y="336709"/>
                    <a:pt x="146209" y="353854"/>
                    <a:pt x="141446" y="370046"/>
                  </a:cubicBezTo>
                  <a:cubicBezTo>
                    <a:pt x="148114" y="369094"/>
                    <a:pt x="154781" y="368141"/>
                    <a:pt x="162401" y="368141"/>
                  </a:cubicBezTo>
                  <a:cubicBezTo>
                    <a:pt x="171926" y="368141"/>
                    <a:pt x="181451" y="369094"/>
                    <a:pt x="190976" y="370046"/>
                  </a:cubicBezTo>
                  <a:cubicBezTo>
                    <a:pt x="310991" y="384334"/>
                    <a:pt x="403384" y="486251"/>
                    <a:pt x="403384" y="610076"/>
                  </a:cubicBezTo>
                  <a:lnTo>
                    <a:pt x="451961" y="610076"/>
                  </a:lnTo>
                  <a:cubicBezTo>
                    <a:pt x="452914" y="486251"/>
                    <a:pt x="373856" y="379571"/>
                    <a:pt x="263366" y="338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xmlns="" id="{DC9B20F7-ED1B-468C-B080-49E3C9065C32}"/>
                </a:ext>
              </a:extLst>
            </p:cNvPr>
            <p:cNvSpPr/>
            <p:nvPr/>
          </p:nvSpPr>
          <p:spPr>
            <a:xfrm>
              <a:off x="7525116" y="3833340"/>
              <a:ext cx="457200" cy="609600"/>
            </a:xfrm>
            <a:custGeom>
              <a:avLst/>
              <a:gdLst>
                <a:gd name="connsiteX0" fmla="*/ 297656 w 457200"/>
                <a:gd name="connsiteY0" fmla="*/ 368141 h 609600"/>
                <a:gd name="connsiteX1" fmla="*/ 318611 w 457200"/>
                <a:gd name="connsiteY1" fmla="*/ 370046 h 609600"/>
                <a:gd name="connsiteX2" fmla="*/ 310039 w 457200"/>
                <a:gd name="connsiteY2" fmla="*/ 319564 h 609600"/>
                <a:gd name="connsiteX3" fmla="*/ 297656 w 457200"/>
                <a:gd name="connsiteY3" fmla="*/ 320516 h 609600"/>
                <a:gd name="connsiteX4" fmla="*/ 261461 w 457200"/>
                <a:gd name="connsiteY4" fmla="*/ 315754 h 609600"/>
                <a:gd name="connsiteX5" fmla="*/ 164306 w 457200"/>
                <a:gd name="connsiteY5" fmla="*/ 188119 h 609600"/>
                <a:gd name="connsiteX6" fmla="*/ 296704 w 457200"/>
                <a:gd name="connsiteY6" fmla="*/ 55721 h 609600"/>
                <a:gd name="connsiteX7" fmla="*/ 377666 w 457200"/>
                <a:gd name="connsiteY7" fmla="*/ 83344 h 609600"/>
                <a:gd name="connsiteX8" fmla="*/ 410051 w 457200"/>
                <a:gd name="connsiteY8" fmla="*/ 119539 h 609600"/>
                <a:gd name="connsiteX9" fmla="*/ 452914 w 457200"/>
                <a:gd name="connsiteY9" fmla="*/ 96679 h 609600"/>
                <a:gd name="connsiteX10" fmla="*/ 421481 w 457200"/>
                <a:gd name="connsiteY10" fmla="*/ 57626 h 609600"/>
                <a:gd name="connsiteX11" fmla="*/ 296704 w 457200"/>
                <a:gd name="connsiteY11" fmla="*/ 7144 h 609600"/>
                <a:gd name="connsiteX12" fmla="*/ 115729 w 457200"/>
                <a:gd name="connsiteY12" fmla="*/ 188119 h 609600"/>
                <a:gd name="connsiteX13" fmla="*/ 196691 w 457200"/>
                <a:gd name="connsiteY13" fmla="*/ 338614 h 609600"/>
                <a:gd name="connsiteX14" fmla="*/ 7144 w 457200"/>
                <a:gd name="connsiteY14" fmla="*/ 610076 h 609600"/>
                <a:gd name="connsiteX15" fmla="*/ 55721 w 457200"/>
                <a:gd name="connsiteY15" fmla="*/ 610076 h 609600"/>
                <a:gd name="connsiteX16" fmla="*/ 268129 w 457200"/>
                <a:gd name="connsiteY16" fmla="*/ 370046 h 609600"/>
                <a:gd name="connsiteX17" fmla="*/ 297656 w 457200"/>
                <a:gd name="connsiteY17" fmla="*/ 368141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7200" h="609600">
                  <a:moveTo>
                    <a:pt x="297656" y="368141"/>
                  </a:moveTo>
                  <a:cubicBezTo>
                    <a:pt x="304324" y="368141"/>
                    <a:pt x="311944" y="369094"/>
                    <a:pt x="318611" y="370046"/>
                  </a:cubicBezTo>
                  <a:cubicBezTo>
                    <a:pt x="313849" y="353854"/>
                    <a:pt x="310991" y="336709"/>
                    <a:pt x="310039" y="319564"/>
                  </a:cubicBezTo>
                  <a:cubicBezTo>
                    <a:pt x="306229" y="319564"/>
                    <a:pt x="301466" y="320516"/>
                    <a:pt x="297656" y="320516"/>
                  </a:cubicBezTo>
                  <a:cubicBezTo>
                    <a:pt x="285274" y="320516"/>
                    <a:pt x="272891" y="318611"/>
                    <a:pt x="261461" y="315754"/>
                  </a:cubicBezTo>
                  <a:cubicBezTo>
                    <a:pt x="205264" y="300514"/>
                    <a:pt x="164306" y="249079"/>
                    <a:pt x="164306" y="188119"/>
                  </a:cubicBezTo>
                  <a:cubicBezTo>
                    <a:pt x="164306" y="114776"/>
                    <a:pt x="224314" y="55721"/>
                    <a:pt x="296704" y="55721"/>
                  </a:cubicBezTo>
                  <a:cubicBezTo>
                    <a:pt x="327184" y="55721"/>
                    <a:pt x="354806" y="66199"/>
                    <a:pt x="377666" y="83344"/>
                  </a:cubicBezTo>
                  <a:cubicBezTo>
                    <a:pt x="391001" y="92869"/>
                    <a:pt x="401479" y="105251"/>
                    <a:pt x="410051" y="119539"/>
                  </a:cubicBezTo>
                  <a:cubicBezTo>
                    <a:pt x="423386" y="110966"/>
                    <a:pt x="437674" y="103346"/>
                    <a:pt x="452914" y="96679"/>
                  </a:cubicBezTo>
                  <a:cubicBezTo>
                    <a:pt x="444341" y="82391"/>
                    <a:pt x="433864" y="69056"/>
                    <a:pt x="421481" y="57626"/>
                  </a:cubicBezTo>
                  <a:cubicBezTo>
                    <a:pt x="389096" y="26194"/>
                    <a:pt x="345281" y="7144"/>
                    <a:pt x="296704" y="7144"/>
                  </a:cubicBezTo>
                  <a:cubicBezTo>
                    <a:pt x="196691" y="7144"/>
                    <a:pt x="115729" y="88106"/>
                    <a:pt x="115729" y="188119"/>
                  </a:cubicBezTo>
                  <a:cubicBezTo>
                    <a:pt x="115729" y="250984"/>
                    <a:pt x="148114" y="306229"/>
                    <a:pt x="196691" y="338614"/>
                  </a:cubicBezTo>
                  <a:cubicBezTo>
                    <a:pt x="86201" y="379571"/>
                    <a:pt x="7144" y="485299"/>
                    <a:pt x="7144" y="610076"/>
                  </a:cubicBezTo>
                  <a:lnTo>
                    <a:pt x="55721" y="610076"/>
                  </a:lnTo>
                  <a:cubicBezTo>
                    <a:pt x="55721" y="486251"/>
                    <a:pt x="149066" y="384334"/>
                    <a:pt x="268129" y="370046"/>
                  </a:cubicBezTo>
                  <a:cubicBezTo>
                    <a:pt x="277654" y="369094"/>
                    <a:pt x="288131" y="368141"/>
                    <a:pt x="297656" y="3681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xmlns="" id="{567A2433-DAF4-4543-9828-2863FE3D4BDA}"/>
                </a:ext>
              </a:extLst>
            </p:cNvPr>
            <p:cNvSpPr/>
            <p:nvPr/>
          </p:nvSpPr>
          <p:spPr>
            <a:xfrm>
              <a:off x="8310928" y="3663795"/>
              <a:ext cx="457200" cy="609600"/>
            </a:xfrm>
            <a:custGeom>
              <a:avLst/>
              <a:gdLst>
                <a:gd name="connsiteX0" fmla="*/ 263366 w 457200"/>
                <a:gd name="connsiteY0" fmla="*/ 338614 h 609600"/>
                <a:gd name="connsiteX1" fmla="*/ 344329 w 457200"/>
                <a:gd name="connsiteY1" fmla="*/ 188119 h 609600"/>
                <a:gd name="connsiteX2" fmla="*/ 163354 w 457200"/>
                <a:gd name="connsiteY2" fmla="*/ 7144 h 609600"/>
                <a:gd name="connsiteX3" fmla="*/ 38576 w 457200"/>
                <a:gd name="connsiteY3" fmla="*/ 57626 h 609600"/>
                <a:gd name="connsiteX4" fmla="*/ 7144 w 457200"/>
                <a:gd name="connsiteY4" fmla="*/ 96679 h 609600"/>
                <a:gd name="connsiteX5" fmla="*/ 50006 w 457200"/>
                <a:gd name="connsiteY5" fmla="*/ 119539 h 609600"/>
                <a:gd name="connsiteX6" fmla="*/ 82391 w 457200"/>
                <a:gd name="connsiteY6" fmla="*/ 83344 h 609600"/>
                <a:gd name="connsiteX7" fmla="*/ 163354 w 457200"/>
                <a:gd name="connsiteY7" fmla="*/ 55721 h 609600"/>
                <a:gd name="connsiteX8" fmla="*/ 295751 w 457200"/>
                <a:gd name="connsiteY8" fmla="*/ 188119 h 609600"/>
                <a:gd name="connsiteX9" fmla="*/ 218599 w 457200"/>
                <a:gd name="connsiteY9" fmla="*/ 309086 h 609600"/>
                <a:gd name="connsiteX10" fmla="*/ 221456 w 457200"/>
                <a:gd name="connsiteY10" fmla="*/ 344329 h 609600"/>
                <a:gd name="connsiteX11" fmla="*/ 218599 w 457200"/>
                <a:gd name="connsiteY11" fmla="*/ 376714 h 609600"/>
                <a:gd name="connsiteX12" fmla="*/ 404336 w 457200"/>
                <a:gd name="connsiteY12" fmla="*/ 611029 h 609600"/>
                <a:gd name="connsiteX13" fmla="*/ 452914 w 457200"/>
                <a:gd name="connsiteY13" fmla="*/ 611029 h 609600"/>
                <a:gd name="connsiteX14" fmla="*/ 263366 w 457200"/>
                <a:gd name="connsiteY14" fmla="*/ 338614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7200" h="609600">
                  <a:moveTo>
                    <a:pt x="263366" y="338614"/>
                  </a:moveTo>
                  <a:cubicBezTo>
                    <a:pt x="311944" y="306229"/>
                    <a:pt x="344329" y="250984"/>
                    <a:pt x="344329" y="188119"/>
                  </a:cubicBezTo>
                  <a:cubicBezTo>
                    <a:pt x="344329" y="88106"/>
                    <a:pt x="263366" y="7144"/>
                    <a:pt x="163354" y="7144"/>
                  </a:cubicBezTo>
                  <a:cubicBezTo>
                    <a:pt x="114776" y="7144"/>
                    <a:pt x="70961" y="26194"/>
                    <a:pt x="38576" y="57626"/>
                  </a:cubicBezTo>
                  <a:cubicBezTo>
                    <a:pt x="26194" y="69056"/>
                    <a:pt x="15716" y="82391"/>
                    <a:pt x="7144" y="96679"/>
                  </a:cubicBezTo>
                  <a:cubicBezTo>
                    <a:pt x="22384" y="102394"/>
                    <a:pt x="36671" y="110014"/>
                    <a:pt x="50006" y="119539"/>
                  </a:cubicBezTo>
                  <a:cubicBezTo>
                    <a:pt x="58579" y="105251"/>
                    <a:pt x="70009" y="93821"/>
                    <a:pt x="82391" y="83344"/>
                  </a:cubicBezTo>
                  <a:cubicBezTo>
                    <a:pt x="105251" y="66199"/>
                    <a:pt x="132874" y="55721"/>
                    <a:pt x="163354" y="55721"/>
                  </a:cubicBezTo>
                  <a:cubicBezTo>
                    <a:pt x="236696" y="55721"/>
                    <a:pt x="295751" y="115729"/>
                    <a:pt x="295751" y="188119"/>
                  </a:cubicBezTo>
                  <a:cubicBezTo>
                    <a:pt x="295751" y="241459"/>
                    <a:pt x="264319" y="288131"/>
                    <a:pt x="218599" y="309086"/>
                  </a:cubicBezTo>
                  <a:cubicBezTo>
                    <a:pt x="220504" y="320516"/>
                    <a:pt x="221456" y="331946"/>
                    <a:pt x="221456" y="344329"/>
                  </a:cubicBezTo>
                  <a:cubicBezTo>
                    <a:pt x="221456" y="355759"/>
                    <a:pt x="220504" y="366236"/>
                    <a:pt x="218599" y="376714"/>
                  </a:cubicBezTo>
                  <a:cubicBezTo>
                    <a:pt x="325279" y="401479"/>
                    <a:pt x="404336" y="497681"/>
                    <a:pt x="404336" y="611029"/>
                  </a:cubicBezTo>
                  <a:lnTo>
                    <a:pt x="452914" y="611029"/>
                  </a:lnTo>
                  <a:cubicBezTo>
                    <a:pt x="453866" y="485299"/>
                    <a:pt x="374809" y="379571"/>
                    <a:pt x="263366" y="338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xmlns="" id="{90912AF2-ED36-42DE-AA22-E09198437206}"/>
                </a:ext>
              </a:extLst>
            </p:cNvPr>
            <p:cNvSpPr/>
            <p:nvPr/>
          </p:nvSpPr>
          <p:spPr>
            <a:xfrm>
              <a:off x="7356523" y="3662842"/>
              <a:ext cx="457200" cy="609600"/>
            </a:xfrm>
            <a:custGeom>
              <a:avLst/>
              <a:gdLst>
                <a:gd name="connsiteX0" fmla="*/ 238601 w 457200"/>
                <a:gd name="connsiteY0" fmla="*/ 344329 h 609600"/>
                <a:gd name="connsiteX1" fmla="*/ 241459 w 457200"/>
                <a:gd name="connsiteY1" fmla="*/ 309086 h 609600"/>
                <a:gd name="connsiteX2" fmla="*/ 164306 w 457200"/>
                <a:gd name="connsiteY2" fmla="*/ 188119 h 609600"/>
                <a:gd name="connsiteX3" fmla="*/ 296704 w 457200"/>
                <a:gd name="connsiteY3" fmla="*/ 55721 h 609600"/>
                <a:gd name="connsiteX4" fmla="*/ 377666 w 457200"/>
                <a:gd name="connsiteY4" fmla="*/ 83344 h 609600"/>
                <a:gd name="connsiteX5" fmla="*/ 410051 w 457200"/>
                <a:gd name="connsiteY5" fmla="*/ 119539 h 609600"/>
                <a:gd name="connsiteX6" fmla="*/ 452914 w 457200"/>
                <a:gd name="connsiteY6" fmla="*/ 96679 h 609600"/>
                <a:gd name="connsiteX7" fmla="*/ 421481 w 457200"/>
                <a:gd name="connsiteY7" fmla="*/ 57626 h 609600"/>
                <a:gd name="connsiteX8" fmla="*/ 296704 w 457200"/>
                <a:gd name="connsiteY8" fmla="*/ 7144 h 609600"/>
                <a:gd name="connsiteX9" fmla="*/ 115729 w 457200"/>
                <a:gd name="connsiteY9" fmla="*/ 188119 h 609600"/>
                <a:gd name="connsiteX10" fmla="*/ 196691 w 457200"/>
                <a:gd name="connsiteY10" fmla="*/ 338614 h 609600"/>
                <a:gd name="connsiteX11" fmla="*/ 7144 w 457200"/>
                <a:gd name="connsiteY11" fmla="*/ 611029 h 609600"/>
                <a:gd name="connsiteX12" fmla="*/ 55721 w 457200"/>
                <a:gd name="connsiteY12" fmla="*/ 611029 h 609600"/>
                <a:gd name="connsiteX13" fmla="*/ 241459 w 457200"/>
                <a:gd name="connsiteY13" fmla="*/ 376714 h 609600"/>
                <a:gd name="connsiteX14" fmla="*/ 238601 w 457200"/>
                <a:gd name="connsiteY14" fmla="*/ 34432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7200" h="609600">
                  <a:moveTo>
                    <a:pt x="238601" y="344329"/>
                  </a:moveTo>
                  <a:cubicBezTo>
                    <a:pt x="238601" y="331946"/>
                    <a:pt x="239554" y="320516"/>
                    <a:pt x="241459" y="309086"/>
                  </a:cubicBezTo>
                  <a:cubicBezTo>
                    <a:pt x="195739" y="288131"/>
                    <a:pt x="164306" y="242411"/>
                    <a:pt x="164306" y="188119"/>
                  </a:cubicBezTo>
                  <a:cubicBezTo>
                    <a:pt x="164306" y="114776"/>
                    <a:pt x="224314" y="55721"/>
                    <a:pt x="296704" y="55721"/>
                  </a:cubicBezTo>
                  <a:cubicBezTo>
                    <a:pt x="327184" y="55721"/>
                    <a:pt x="354806" y="66199"/>
                    <a:pt x="377666" y="83344"/>
                  </a:cubicBezTo>
                  <a:cubicBezTo>
                    <a:pt x="391001" y="92869"/>
                    <a:pt x="401479" y="105251"/>
                    <a:pt x="410051" y="119539"/>
                  </a:cubicBezTo>
                  <a:cubicBezTo>
                    <a:pt x="423386" y="110966"/>
                    <a:pt x="437674" y="103346"/>
                    <a:pt x="452914" y="96679"/>
                  </a:cubicBezTo>
                  <a:cubicBezTo>
                    <a:pt x="444341" y="82391"/>
                    <a:pt x="433864" y="69056"/>
                    <a:pt x="421481" y="57626"/>
                  </a:cubicBezTo>
                  <a:cubicBezTo>
                    <a:pt x="389096" y="26194"/>
                    <a:pt x="345281" y="7144"/>
                    <a:pt x="296704" y="7144"/>
                  </a:cubicBezTo>
                  <a:cubicBezTo>
                    <a:pt x="196691" y="7144"/>
                    <a:pt x="115729" y="88106"/>
                    <a:pt x="115729" y="188119"/>
                  </a:cubicBezTo>
                  <a:cubicBezTo>
                    <a:pt x="115729" y="250984"/>
                    <a:pt x="148114" y="306229"/>
                    <a:pt x="196691" y="338614"/>
                  </a:cubicBezTo>
                  <a:cubicBezTo>
                    <a:pt x="86201" y="380524"/>
                    <a:pt x="7144" y="486251"/>
                    <a:pt x="7144" y="611029"/>
                  </a:cubicBezTo>
                  <a:lnTo>
                    <a:pt x="55721" y="611029"/>
                  </a:lnTo>
                  <a:cubicBezTo>
                    <a:pt x="55721" y="496729"/>
                    <a:pt x="134779" y="401479"/>
                    <a:pt x="241459" y="376714"/>
                  </a:cubicBezTo>
                  <a:cubicBezTo>
                    <a:pt x="239554" y="366236"/>
                    <a:pt x="238601" y="354806"/>
                    <a:pt x="238601" y="3443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xmlns="" id="{707D748F-B127-4D9F-8D05-8BE6765CBEE5}"/>
                </a:ext>
              </a:extLst>
            </p:cNvPr>
            <p:cNvSpPr/>
            <p:nvPr/>
          </p:nvSpPr>
          <p:spPr>
            <a:xfrm>
              <a:off x="7881351" y="3662842"/>
              <a:ext cx="361950" cy="161925"/>
            </a:xfrm>
            <a:custGeom>
              <a:avLst/>
              <a:gdLst>
                <a:gd name="connsiteX0" fmla="*/ 182404 w 361950"/>
                <a:gd name="connsiteY0" fmla="*/ 55721 h 161925"/>
                <a:gd name="connsiteX1" fmla="*/ 311944 w 361950"/>
                <a:gd name="connsiteY1" fmla="*/ 163354 h 161925"/>
                <a:gd name="connsiteX2" fmla="*/ 357664 w 361950"/>
                <a:gd name="connsiteY2" fmla="*/ 144304 h 161925"/>
                <a:gd name="connsiteX3" fmla="*/ 182404 w 361950"/>
                <a:gd name="connsiteY3" fmla="*/ 7144 h 161925"/>
                <a:gd name="connsiteX4" fmla="*/ 7144 w 361950"/>
                <a:gd name="connsiteY4" fmla="*/ 143351 h 161925"/>
                <a:gd name="connsiteX5" fmla="*/ 52864 w 361950"/>
                <a:gd name="connsiteY5" fmla="*/ 162401 h 161925"/>
                <a:gd name="connsiteX6" fmla="*/ 182404 w 361950"/>
                <a:gd name="connsiteY6" fmla="*/ 5572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161925">
                  <a:moveTo>
                    <a:pt x="182404" y="55721"/>
                  </a:moveTo>
                  <a:cubicBezTo>
                    <a:pt x="247174" y="55721"/>
                    <a:pt x="300514" y="102394"/>
                    <a:pt x="311944" y="163354"/>
                  </a:cubicBezTo>
                  <a:cubicBezTo>
                    <a:pt x="338614" y="147161"/>
                    <a:pt x="357664" y="144304"/>
                    <a:pt x="357664" y="144304"/>
                  </a:cubicBezTo>
                  <a:cubicBezTo>
                    <a:pt x="338614" y="65246"/>
                    <a:pt x="267176" y="7144"/>
                    <a:pt x="182404" y="7144"/>
                  </a:cubicBezTo>
                  <a:cubicBezTo>
                    <a:pt x="97631" y="7144"/>
                    <a:pt x="27146" y="65246"/>
                    <a:pt x="7144" y="143351"/>
                  </a:cubicBezTo>
                  <a:cubicBezTo>
                    <a:pt x="7144" y="143351"/>
                    <a:pt x="26194" y="147161"/>
                    <a:pt x="52864" y="162401"/>
                  </a:cubicBezTo>
                  <a:cubicBezTo>
                    <a:pt x="65246" y="102394"/>
                    <a:pt x="118586" y="55721"/>
                    <a:pt x="182404" y="55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xmlns="" id="{06595AD0-1754-4716-99B9-23E915549F1E}"/>
              </a:ext>
            </a:extLst>
          </p:cNvPr>
          <p:cNvSpPr/>
          <p:nvPr/>
        </p:nvSpPr>
        <p:spPr>
          <a:xfrm>
            <a:off x="716957" y="4037080"/>
            <a:ext cx="533202" cy="533202"/>
          </a:xfrm>
          <a:custGeom>
            <a:avLst/>
            <a:gdLst>
              <a:gd name="connsiteX0" fmla="*/ 391001 w 819150"/>
              <a:gd name="connsiteY0" fmla="*/ 816769 h 819150"/>
              <a:gd name="connsiteX1" fmla="*/ 430054 w 819150"/>
              <a:gd name="connsiteY1" fmla="*/ 816769 h 819150"/>
              <a:gd name="connsiteX2" fmla="*/ 817721 w 819150"/>
              <a:gd name="connsiteY2" fmla="*/ 411956 h 819150"/>
              <a:gd name="connsiteX3" fmla="*/ 430054 w 819150"/>
              <a:gd name="connsiteY3" fmla="*/ 7144 h 819150"/>
              <a:gd name="connsiteX4" fmla="*/ 391954 w 819150"/>
              <a:gd name="connsiteY4" fmla="*/ 7144 h 819150"/>
              <a:gd name="connsiteX5" fmla="*/ 391954 w 819150"/>
              <a:gd name="connsiteY5" fmla="*/ 7144 h 819150"/>
              <a:gd name="connsiteX6" fmla="*/ 7144 w 819150"/>
              <a:gd name="connsiteY6" fmla="*/ 411956 h 819150"/>
              <a:gd name="connsiteX7" fmla="*/ 391001 w 819150"/>
              <a:gd name="connsiteY7" fmla="*/ 816769 h 819150"/>
              <a:gd name="connsiteX8" fmla="*/ 146209 w 819150"/>
              <a:gd name="connsiteY8" fmla="*/ 673894 h 819150"/>
              <a:gd name="connsiteX9" fmla="*/ 229076 w 819150"/>
              <a:gd name="connsiteY9" fmla="*/ 626269 h 819150"/>
              <a:gd name="connsiteX10" fmla="*/ 344329 w 819150"/>
              <a:gd name="connsiteY10" fmla="*/ 779621 h 819150"/>
              <a:gd name="connsiteX11" fmla="*/ 146209 w 819150"/>
              <a:gd name="connsiteY11" fmla="*/ 673894 h 819150"/>
              <a:gd name="connsiteX12" fmla="*/ 396716 w 819150"/>
              <a:gd name="connsiteY12" fmla="*/ 782479 h 819150"/>
              <a:gd name="connsiteX13" fmla="*/ 257651 w 819150"/>
              <a:gd name="connsiteY13" fmla="*/ 614839 h 819150"/>
              <a:gd name="connsiteX14" fmla="*/ 396716 w 819150"/>
              <a:gd name="connsiteY14" fmla="*/ 587216 h 819150"/>
              <a:gd name="connsiteX15" fmla="*/ 396716 w 819150"/>
              <a:gd name="connsiteY15" fmla="*/ 782479 h 819150"/>
              <a:gd name="connsiteX16" fmla="*/ 396716 w 819150"/>
              <a:gd name="connsiteY16" fmla="*/ 555784 h 819150"/>
              <a:gd name="connsiteX17" fmla="*/ 245269 w 819150"/>
              <a:gd name="connsiteY17" fmla="*/ 586264 h 819150"/>
              <a:gd name="connsiteX18" fmla="*/ 212884 w 819150"/>
              <a:gd name="connsiteY18" fmla="*/ 441484 h 819150"/>
              <a:gd name="connsiteX19" fmla="*/ 396716 w 819150"/>
              <a:gd name="connsiteY19" fmla="*/ 441484 h 819150"/>
              <a:gd name="connsiteX20" fmla="*/ 396716 w 819150"/>
              <a:gd name="connsiteY20" fmla="*/ 555784 h 819150"/>
              <a:gd name="connsiteX21" fmla="*/ 396716 w 819150"/>
              <a:gd name="connsiteY21" fmla="*/ 410051 h 819150"/>
              <a:gd name="connsiteX22" fmla="*/ 211931 w 819150"/>
              <a:gd name="connsiteY22" fmla="*/ 410051 h 819150"/>
              <a:gd name="connsiteX23" fmla="*/ 237649 w 819150"/>
              <a:gd name="connsiteY23" fmla="*/ 260509 h 819150"/>
              <a:gd name="connsiteX24" fmla="*/ 396716 w 819150"/>
              <a:gd name="connsiteY24" fmla="*/ 293846 h 819150"/>
              <a:gd name="connsiteX25" fmla="*/ 396716 w 819150"/>
              <a:gd name="connsiteY25" fmla="*/ 410051 h 819150"/>
              <a:gd name="connsiteX26" fmla="*/ 475774 w 819150"/>
              <a:gd name="connsiteY26" fmla="*/ 780574 h 819150"/>
              <a:gd name="connsiteX27" fmla="*/ 594836 w 819150"/>
              <a:gd name="connsiteY27" fmla="*/ 620554 h 819150"/>
              <a:gd name="connsiteX28" fmla="*/ 684371 w 819150"/>
              <a:gd name="connsiteY28" fmla="*/ 669131 h 819150"/>
              <a:gd name="connsiteX29" fmla="*/ 475774 w 819150"/>
              <a:gd name="connsiteY29" fmla="*/ 780574 h 819150"/>
              <a:gd name="connsiteX30" fmla="*/ 704374 w 819150"/>
              <a:gd name="connsiteY30" fmla="*/ 645319 h 819150"/>
              <a:gd name="connsiteX31" fmla="*/ 606266 w 819150"/>
              <a:gd name="connsiteY31" fmla="*/ 591979 h 819150"/>
              <a:gd name="connsiteX32" fmla="*/ 638651 w 819150"/>
              <a:gd name="connsiteY32" fmla="*/ 440531 h 819150"/>
              <a:gd name="connsiteX33" fmla="*/ 785336 w 819150"/>
              <a:gd name="connsiteY33" fmla="*/ 440531 h 819150"/>
              <a:gd name="connsiteX34" fmla="*/ 704374 w 819150"/>
              <a:gd name="connsiteY34" fmla="*/ 645319 h 819150"/>
              <a:gd name="connsiteX35" fmla="*/ 715804 w 819150"/>
              <a:gd name="connsiteY35" fmla="*/ 193834 h 819150"/>
              <a:gd name="connsiteX36" fmla="*/ 786289 w 819150"/>
              <a:gd name="connsiteY36" fmla="*/ 409099 h 819150"/>
              <a:gd name="connsiteX37" fmla="*/ 639604 w 819150"/>
              <a:gd name="connsiteY37" fmla="*/ 409099 h 819150"/>
              <a:gd name="connsiteX38" fmla="*/ 613886 w 819150"/>
              <a:gd name="connsiteY38" fmla="*/ 252889 h 819150"/>
              <a:gd name="connsiteX39" fmla="*/ 715804 w 819150"/>
              <a:gd name="connsiteY39" fmla="*/ 193834 h 819150"/>
              <a:gd name="connsiteX40" fmla="*/ 696754 w 819150"/>
              <a:gd name="connsiteY40" fmla="*/ 169069 h 819150"/>
              <a:gd name="connsiteX41" fmla="*/ 603409 w 819150"/>
              <a:gd name="connsiteY41" fmla="*/ 223361 h 819150"/>
              <a:gd name="connsiteX42" fmla="*/ 474821 w 819150"/>
              <a:gd name="connsiteY42" fmla="*/ 42386 h 819150"/>
              <a:gd name="connsiteX43" fmla="*/ 696754 w 819150"/>
              <a:gd name="connsiteY43" fmla="*/ 169069 h 819150"/>
              <a:gd name="connsiteX44" fmla="*/ 428149 w 819150"/>
              <a:gd name="connsiteY44" fmla="*/ 45244 h 819150"/>
              <a:gd name="connsiteX45" fmla="*/ 573881 w 819150"/>
              <a:gd name="connsiteY45" fmla="*/ 235744 h 819150"/>
              <a:gd name="connsiteX46" fmla="*/ 428149 w 819150"/>
              <a:gd name="connsiteY46" fmla="*/ 262414 h 819150"/>
              <a:gd name="connsiteX47" fmla="*/ 428149 w 819150"/>
              <a:gd name="connsiteY47" fmla="*/ 45244 h 819150"/>
              <a:gd name="connsiteX48" fmla="*/ 428149 w 819150"/>
              <a:gd name="connsiteY48" fmla="*/ 293846 h 819150"/>
              <a:gd name="connsiteX49" fmla="*/ 585311 w 819150"/>
              <a:gd name="connsiteY49" fmla="*/ 265271 h 819150"/>
              <a:gd name="connsiteX50" fmla="*/ 609124 w 819150"/>
              <a:gd name="connsiteY50" fmla="*/ 410051 h 819150"/>
              <a:gd name="connsiteX51" fmla="*/ 429101 w 819150"/>
              <a:gd name="connsiteY51" fmla="*/ 410051 h 819150"/>
              <a:gd name="connsiteX52" fmla="*/ 429101 w 819150"/>
              <a:gd name="connsiteY52" fmla="*/ 293846 h 819150"/>
              <a:gd name="connsiteX53" fmla="*/ 428149 w 819150"/>
              <a:gd name="connsiteY53" fmla="*/ 441484 h 819150"/>
              <a:gd name="connsiteX54" fmla="*/ 607219 w 819150"/>
              <a:gd name="connsiteY54" fmla="*/ 441484 h 819150"/>
              <a:gd name="connsiteX55" fmla="*/ 576739 w 819150"/>
              <a:gd name="connsiteY55" fmla="*/ 581501 h 819150"/>
              <a:gd name="connsiteX56" fmla="*/ 427196 w 819150"/>
              <a:gd name="connsiteY56" fmla="*/ 555784 h 819150"/>
              <a:gd name="connsiteX57" fmla="*/ 427196 w 819150"/>
              <a:gd name="connsiteY57" fmla="*/ 441484 h 819150"/>
              <a:gd name="connsiteX58" fmla="*/ 428149 w 819150"/>
              <a:gd name="connsiteY58" fmla="*/ 587216 h 819150"/>
              <a:gd name="connsiteX59" fmla="*/ 565309 w 819150"/>
              <a:gd name="connsiteY59" fmla="*/ 610076 h 819150"/>
              <a:gd name="connsiteX60" fmla="*/ 428149 w 819150"/>
              <a:gd name="connsiteY60" fmla="*/ 778669 h 819150"/>
              <a:gd name="connsiteX61" fmla="*/ 428149 w 819150"/>
              <a:gd name="connsiteY61" fmla="*/ 587216 h 819150"/>
              <a:gd name="connsiteX62" fmla="*/ 396716 w 819150"/>
              <a:gd name="connsiteY62" fmla="*/ 42386 h 819150"/>
              <a:gd name="connsiteX63" fmla="*/ 396716 w 819150"/>
              <a:gd name="connsiteY63" fmla="*/ 262414 h 819150"/>
              <a:gd name="connsiteX64" fmla="*/ 248126 w 819150"/>
              <a:gd name="connsiteY64" fmla="*/ 230981 h 819150"/>
              <a:gd name="connsiteX65" fmla="*/ 396716 w 819150"/>
              <a:gd name="connsiteY65" fmla="*/ 42386 h 819150"/>
              <a:gd name="connsiteX66" fmla="*/ 344329 w 819150"/>
              <a:gd name="connsiteY66" fmla="*/ 44291 h 819150"/>
              <a:gd name="connsiteX67" fmla="*/ 219551 w 819150"/>
              <a:gd name="connsiteY67" fmla="*/ 217646 h 819150"/>
              <a:gd name="connsiteX68" fmla="*/ 132874 w 819150"/>
              <a:gd name="connsiteY68" fmla="*/ 163354 h 819150"/>
              <a:gd name="connsiteX69" fmla="*/ 344329 w 819150"/>
              <a:gd name="connsiteY69" fmla="*/ 44291 h 819150"/>
              <a:gd name="connsiteX70" fmla="*/ 112871 w 819150"/>
              <a:gd name="connsiteY70" fmla="*/ 188119 h 819150"/>
              <a:gd name="connsiteX71" fmla="*/ 208121 w 819150"/>
              <a:gd name="connsiteY71" fmla="*/ 247174 h 819150"/>
              <a:gd name="connsiteX72" fmla="*/ 180499 w 819150"/>
              <a:gd name="connsiteY72" fmla="*/ 410051 h 819150"/>
              <a:gd name="connsiteX73" fmla="*/ 38576 w 819150"/>
              <a:gd name="connsiteY73" fmla="*/ 410051 h 819150"/>
              <a:gd name="connsiteX74" fmla="*/ 112871 w 819150"/>
              <a:gd name="connsiteY74" fmla="*/ 188119 h 819150"/>
              <a:gd name="connsiteX75" fmla="*/ 39529 w 819150"/>
              <a:gd name="connsiteY75" fmla="*/ 441484 h 819150"/>
              <a:gd name="connsiteX76" fmla="*/ 181451 w 819150"/>
              <a:gd name="connsiteY76" fmla="*/ 441484 h 819150"/>
              <a:gd name="connsiteX77" fmla="*/ 215741 w 819150"/>
              <a:gd name="connsiteY77" fmla="*/ 598646 h 819150"/>
              <a:gd name="connsiteX78" fmla="*/ 124301 w 819150"/>
              <a:gd name="connsiteY78" fmla="*/ 651986 h 819150"/>
              <a:gd name="connsiteX79" fmla="*/ 39529 w 819150"/>
              <a:gd name="connsiteY79" fmla="*/ 441484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19150" h="819150">
                <a:moveTo>
                  <a:pt x="391001" y="816769"/>
                </a:moveTo>
                <a:lnTo>
                  <a:pt x="430054" y="816769"/>
                </a:lnTo>
                <a:cubicBezTo>
                  <a:pt x="648176" y="807244"/>
                  <a:pt x="817721" y="630079"/>
                  <a:pt x="817721" y="411956"/>
                </a:cubicBezTo>
                <a:cubicBezTo>
                  <a:pt x="817721" y="193834"/>
                  <a:pt x="647224" y="16669"/>
                  <a:pt x="430054" y="7144"/>
                </a:cubicBezTo>
                <a:lnTo>
                  <a:pt x="391954" y="7144"/>
                </a:lnTo>
                <a:cubicBezTo>
                  <a:pt x="391954" y="7144"/>
                  <a:pt x="391954" y="7144"/>
                  <a:pt x="391954" y="7144"/>
                </a:cubicBezTo>
                <a:cubicBezTo>
                  <a:pt x="175736" y="18574"/>
                  <a:pt x="7144" y="196691"/>
                  <a:pt x="7144" y="411956"/>
                </a:cubicBezTo>
                <a:cubicBezTo>
                  <a:pt x="7144" y="627221"/>
                  <a:pt x="175736" y="805339"/>
                  <a:pt x="391001" y="816769"/>
                </a:cubicBezTo>
                <a:close/>
                <a:moveTo>
                  <a:pt x="146209" y="673894"/>
                </a:moveTo>
                <a:cubicBezTo>
                  <a:pt x="171926" y="654844"/>
                  <a:pt x="199549" y="639604"/>
                  <a:pt x="229076" y="626269"/>
                </a:cubicBezTo>
                <a:cubicBezTo>
                  <a:pt x="256699" y="684371"/>
                  <a:pt x="295751" y="735806"/>
                  <a:pt x="344329" y="779621"/>
                </a:cubicBezTo>
                <a:cubicBezTo>
                  <a:pt x="269081" y="766286"/>
                  <a:pt x="199549" y="729139"/>
                  <a:pt x="146209" y="673894"/>
                </a:cubicBezTo>
                <a:close/>
                <a:moveTo>
                  <a:pt x="396716" y="782479"/>
                </a:moveTo>
                <a:cubicBezTo>
                  <a:pt x="337661" y="737711"/>
                  <a:pt x="290036" y="680561"/>
                  <a:pt x="257651" y="614839"/>
                </a:cubicBezTo>
                <a:cubicBezTo>
                  <a:pt x="302419" y="598646"/>
                  <a:pt x="349091" y="589121"/>
                  <a:pt x="396716" y="587216"/>
                </a:cubicBezTo>
                <a:lnTo>
                  <a:pt x="396716" y="782479"/>
                </a:lnTo>
                <a:close/>
                <a:moveTo>
                  <a:pt x="396716" y="555784"/>
                </a:moveTo>
                <a:cubicBezTo>
                  <a:pt x="344329" y="557689"/>
                  <a:pt x="293846" y="568166"/>
                  <a:pt x="245269" y="586264"/>
                </a:cubicBezTo>
                <a:cubicBezTo>
                  <a:pt x="227171" y="540544"/>
                  <a:pt x="215741" y="491966"/>
                  <a:pt x="212884" y="441484"/>
                </a:cubicBezTo>
                <a:lnTo>
                  <a:pt x="396716" y="441484"/>
                </a:lnTo>
                <a:lnTo>
                  <a:pt x="396716" y="555784"/>
                </a:lnTo>
                <a:close/>
                <a:moveTo>
                  <a:pt x="396716" y="410051"/>
                </a:moveTo>
                <a:lnTo>
                  <a:pt x="211931" y="410051"/>
                </a:lnTo>
                <a:cubicBezTo>
                  <a:pt x="211931" y="358616"/>
                  <a:pt x="220504" y="308134"/>
                  <a:pt x="237649" y="260509"/>
                </a:cubicBezTo>
                <a:cubicBezTo>
                  <a:pt x="288131" y="280511"/>
                  <a:pt x="342424" y="291941"/>
                  <a:pt x="396716" y="293846"/>
                </a:cubicBezTo>
                <a:lnTo>
                  <a:pt x="396716" y="410051"/>
                </a:lnTo>
                <a:close/>
                <a:moveTo>
                  <a:pt x="475774" y="780574"/>
                </a:moveTo>
                <a:cubicBezTo>
                  <a:pt x="527209" y="734854"/>
                  <a:pt x="567214" y="681514"/>
                  <a:pt x="594836" y="620554"/>
                </a:cubicBezTo>
                <a:cubicBezTo>
                  <a:pt x="626269" y="632936"/>
                  <a:pt x="656749" y="650081"/>
                  <a:pt x="684371" y="669131"/>
                </a:cubicBezTo>
                <a:cubicBezTo>
                  <a:pt x="628174" y="728186"/>
                  <a:pt x="554831" y="767239"/>
                  <a:pt x="475774" y="780574"/>
                </a:cubicBezTo>
                <a:close/>
                <a:moveTo>
                  <a:pt x="704374" y="645319"/>
                </a:moveTo>
                <a:cubicBezTo>
                  <a:pt x="673894" y="623411"/>
                  <a:pt x="641509" y="606266"/>
                  <a:pt x="606266" y="591979"/>
                </a:cubicBezTo>
                <a:cubicBezTo>
                  <a:pt x="624364" y="544354"/>
                  <a:pt x="635794" y="492919"/>
                  <a:pt x="638651" y="440531"/>
                </a:cubicBezTo>
                <a:lnTo>
                  <a:pt x="785336" y="440531"/>
                </a:lnTo>
                <a:cubicBezTo>
                  <a:pt x="779621" y="515779"/>
                  <a:pt x="751999" y="586264"/>
                  <a:pt x="704374" y="645319"/>
                </a:cubicBezTo>
                <a:close/>
                <a:moveTo>
                  <a:pt x="715804" y="193834"/>
                </a:moveTo>
                <a:cubicBezTo>
                  <a:pt x="761524" y="256699"/>
                  <a:pt x="785336" y="330994"/>
                  <a:pt x="786289" y="409099"/>
                </a:cubicBezTo>
                <a:lnTo>
                  <a:pt x="639604" y="409099"/>
                </a:lnTo>
                <a:cubicBezTo>
                  <a:pt x="639604" y="355759"/>
                  <a:pt x="631031" y="303371"/>
                  <a:pt x="613886" y="252889"/>
                </a:cubicBezTo>
                <a:cubicBezTo>
                  <a:pt x="650081" y="237649"/>
                  <a:pt x="684371" y="217646"/>
                  <a:pt x="715804" y="193834"/>
                </a:cubicBezTo>
                <a:close/>
                <a:moveTo>
                  <a:pt x="696754" y="169069"/>
                </a:moveTo>
                <a:cubicBezTo>
                  <a:pt x="668179" y="190976"/>
                  <a:pt x="636746" y="209074"/>
                  <a:pt x="603409" y="223361"/>
                </a:cubicBezTo>
                <a:cubicBezTo>
                  <a:pt x="575786" y="154781"/>
                  <a:pt x="531019" y="92869"/>
                  <a:pt x="474821" y="42386"/>
                </a:cubicBezTo>
                <a:cubicBezTo>
                  <a:pt x="561499" y="58579"/>
                  <a:pt x="639604" y="102394"/>
                  <a:pt x="696754" y="169069"/>
                </a:cubicBezTo>
                <a:close/>
                <a:moveTo>
                  <a:pt x="428149" y="45244"/>
                </a:moveTo>
                <a:cubicBezTo>
                  <a:pt x="493871" y="95726"/>
                  <a:pt x="543401" y="161449"/>
                  <a:pt x="573881" y="235744"/>
                </a:cubicBezTo>
                <a:cubicBezTo>
                  <a:pt x="527209" y="252889"/>
                  <a:pt x="477679" y="261461"/>
                  <a:pt x="428149" y="262414"/>
                </a:cubicBezTo>
                <a:lnTo>
                  <a:pt x="428149" y="45244"/>
                </a:lnTo>
                <a:close/>
                <a:moveTo>
                  <a:pt x="428149" y="293846"/>
                </a:moveTo>
                <a:cubicBezTo>
                  <a:pt x="481489" y="292894"/>
                  <a:pt x="534829" y="283369"/>
                  <a:pt x="585311" y="265271"/>
                </a:cubicBezTo>
                <a:cubicBezTo>
                  <a:pt x="600551" y="311944"/>
                  <a:pt x="608171" y="360521"/>
                  <a:pt x="609124" y="410051"/>
                </a:cubicBezTo>
                <a:lnTo>
                  <a:pt x="429101" y="410051"/>
                </a:lnTo>
                <a:lnTo>
                  <a:pt x="429101" y="293846"/>
                </a:lnTo>
                <a:close/>
                <a:moveTo>
                  <a:pt x="428149" y="441484"/>
                </a:moveTo>
                <a:lnTo>
                  <a:pt x="607219" y="441484"/>
                </a:lnTo>
                <a:cubicBezTo>
                  <a:pt x="604361" y="490061"/>
                  <a:pt x="593884" y="536734"/>
                  <a:pt x="576739" y="581501"/>
                </a:cubicBezTo>
                <a:cubicBezTo>
                  <a:pt x="529114" y="565309"/>
                  <a:pt x="478631" y="556736"/>
                  <a:pt x="427196" y="555784"/>
                </a:cubicBezTo>
                <a:lnTo>
                  <a:pt x="427196" y="441484"/>
                </a:lnTo>
                <a:close/>
                <a:moveTo>
                  <a:pt x="428149" y="587216"/>
                </a:moveTo>
                <a:cubicBezTo>
                  <a:pt x="474821" y="588169"/>
                  <a:pt x="520541" y="595789"/>
                  <a:pt x="565309" y="610076"/>
                </a:cubicBezTo>
                <a:cubicBezTo>
                  <a:pt x="534829" y="675799"/>
                  <a:pt x="487204" y="733901"/>
                  <a:pt x="428149" y="778669"/>
                </a:cubicBezTo>
                <a:lnTo>
                  <a:pt x="428149" y="587216"/>
                </a:lnTo>
                <a:close/>
                <a:moveTo>
                  <a:pt x="396716" y="42386"/>
                </a:moveTo>
                <a:lnTo>
                  <a:pt x="396716" y="262414"/>
                </a:lnTo>
                <a:cubicBezTo>
                  <a:pt x="345281" y="260509"/>
                  <a:pt x="295751" y="249079"/>
                  <a:pt x="248126" y="230981"/>
                </a:cubicBezTo>
                <a:cubicBezTo>
                  <a:pt x="279559" y="156686"/>
                  <a:pt x="330994" y="90964"/>
                  <a:pt x="396716" y="42386"/>
                </a:cubicBezTo>
                <a:close/>
                <a:moveTo>
                  <a:pt x="344329" y="44291"/>
                </a:moveTo>
                <a:cubicBezTo>
                  <a:pt x="290036" y="92869"/>
                  <a:pt x="248126" y="151924"/>
                  <a:pt x="219551" y="217646"/>
                </a:cubicBezTo>
                <a:cubicBezTo>
                  <a:pt x="189071" y="203359"/>
                  <a:pt x="159544" y="185261"/>
                  <a:pt x="132874" y="163354"/>
                </a:cubicBezTo>
                <a:cubicBezTo>
                  <a:pt x="188119" y="101441"/>
                  <a:pt x="262414" y="59531"/>
                  <a:pt x="344329" y="44291"/>
                </a:cubicBezTo>
                <a:close/>
                <a:moveTo>
                  <a:pt x="112871" y="188119"/>
                </a:moveTo>
                <a:cubicBezTo>
                  <a:pt x="142399" y="210979"/>
                  <a:pt x="174784" y="230981"/>
                  <a:pt x="208121" y="247174"/>
                </a:cubicBezTo>
                <a:cubicBezTo>
                  <a:pt x="190024" y="299561"/>
                  <a:pt x="180499" y="353854"/>
                  <a:pt x="180499" y="410051"/>
                </a:cubicBezTo>
                <a:lnTo>
                  <a:pt x="38576" y="410051"/>
                </a:lnTo>
                <a:cubicBezTo>
                  <a:pt x="38576" y="329089"/>
                  <a:pt x="64294" y="252889"/>
                  <a:pt x="112871" y="188119"/>
                </a:cubicBezTo>
                <a:close/>
                <a:moveTo>
                  <a:pt x="39529" y="441484"/>
                </a:moveTo>
                <a:lnTo>
                  <a:pt x="181451" y="441484"/>
                </a:lnTo>
                <a:cubicBezTo>
                  <a:pt x="184309" y="495776"/>
                  <a:pt x="195739" y="548164"/>
                  <a:pt x="215741" y="598646"/>
                </a:cubicBezTo>
                <a:cubicBezTo>
                  <a:pt x="183356" y="612934"/>
                  <a:pt x="152876" y="631031"/>
                  <a:pt x="124301" y="651986"/>
                </a:cubicBezTo>
                <a:cubicBezTo>
                  <a:pt x="74771" y="591026"/>
                  <a:pt x="45244" y="518636"/>
                  <a:pt x="39529" y="441484"/>
                </a:cubicBezTo>
                <a:close/>
              </a:path>
            </a:pathLst>
          </a:custGeom>
          <a:solidFill>
            <a:srgbClr val="FF7A0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41" name="Gráfico 210">
            <a:extLst>
              <a:ext uri="{FF2B5EF4-FFF2-40B4-BE49-F238E27FC236}">
                <a16:creationId xmlns:a16="http://schemas.microsoft.com/office/drawing/2014/main" xmlns="" id="{F9F04883-FFFB-4DC9-8362-A6ECA11FD4E5}"/>
              </a:ext>
            </a:extLst>
          </p:cNvPr>
          <p:cNvGrpSpPr/>
          <p:nvPr/>
        </p:nvGrpSpPr>
        <p:grpSpPr>
          <a:xfrm>
            <a:off x="9050496" y="2509589"/>
            <a:ext cx="826846" cy="774514"/>
            <a:chOff x="3083049" y="5284712"/>
            <a:chExt cx="752475" cy="704850"/>
          </a:xfrm>
          <a:solidFill>
            <a:srgbClr val="0B548B"/>
          </a:solidFill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xmlns="" id="{147507BB-10E4-40C0-8CBA-E10AE863297A}"/>
                </a:ext>
              </a:extLst>
            </p:cNvPr>
            <p:cNvSpPr/>
            <p:nvPr/>
          </p:nvSpPr>
          <p:spPr>
            <a:xfrm>
              <a:off x="3186837" y="5335909"/>
              <a:ext cx="581025" cy="552450"/>
            </a:xfrm>
            <a:custGeom>
              <a:avLst/>
              <a:gdLst>
                <a:gd name="connsiteX0" fmla="*/ 7654 w 581025"/>
                <a:gd name="connsiteY0" fmla="*/ 530781 h 552450"/>
                <a:gd name="connsiteX1" fmla="*/ 31467 w 581025"/>
                <a:gd name="connsiteY1" fmla="*/ 550783 h 552450"/>
                <a:gd name="connsiteX2" fmla="*/ 34324 w 581025"/>
                <a:gd name="connsiteY2" fmla="*/ 550783 h 552450"/>
                <a:gd name="connsiteX3" fmla="*/ 358174 w 581025"/>
                <a:gd name="connsiteY3" fmla="*/ 432673 h 552450"/>
                <a:gd name="connsiteX4" fmla="*/ 451519 w 581025"/>
                <a:gd name="connsiteY4" fmla="*/ 325041 h 552450"/>
                <a:gd name="connsiteX5" fmla="*/ 502954 w 581025"/>
                <a:gd name="connsiteY5" fmla="*/ 206931 h 552450"/>
                <a:gd name="connsiteX6" fmla="*/ 548674 w 581025"/>
                <a:gd name="connsiteY6" fmla="*/ 213598 h 552450"/>
                <a:gd name="connsiteX7" fmla="*/ 571534 w 581025"/>
                <a:gd name="connsiteY7" fmla="*/ 204073 h 552450"/>
                <a:gd name="connsiteX8" fmla="*/ 573439 w 581025"/>
                <a:gd name="connsiteY8" fmla="*/ 179308 h 552450"/>
                <a:gd name="connsiteX9" fmla="*/ 497239 w 581025"/>
                <a:gd name="connsiteY9" fmla="*/ 21193 h 552450"/>
                <a:gd name="connsiteX10" fmla="*/ 497239 w 581025"/>
                <a:gd name="connsiteY10" fmla="*/ 21193 h 552450"/>
                <a:gd name="connsiteX11" fmla="*/ 480094 w 581025"/>
                <a:gd name="connsiteY11" fmla="*/ 7858 h 552450"/>
                <a:gd name="connsiteX12" fmla="*/ 459139 w 581025"/>
                <a:gd name="connsiteY12" fmla="*/ 13573 h 552450"/>
                <a:gd name="connsiteX13" fmla="*/ 325789 w 581025"/>
                <a:gd name="connsiteY13" fmla="*/ 128826 h 552450"/>
                <a:gd name="connsiteX14" fmla="*/ 318169 w 581025"/>
                <a:gd name="connsiteY14" fmla="*/ 153591 h 552450"/>
                <a:gd name="connsiteX15" fmla="*/ 336267 w 581025"/>
                <a:gd name="connsiteY15" fmla="*/ 170736 h 552450"/>
                <a:gd name="connsiteX16" fmla="*/ 376272 w 581025"/>
                <a:gd name="connsiteY16" fmla="*/ 179308 h 552450"/>
                <a:gd name="connsiteX17" fmla="*/ 308644 w 581025"/>
                <a:gd name="connsiteY17" fmla="*/ 332661 h 552450"/>
                <a:gd name="connsiteX18" fmla="*/ 127669 w 581025"/>
                <a:gd name="connsiteY18" fmla="*/ 469821 h 552450"/>
                <a:gd name="connsiteX19" fmla="*/ 54327 w 581025"/>
                <a:gd name="connsiteY19" fmla="*/ 496491 h 552450"/>
                <a:gd name="connsiteX20" fmla="*/ 33372 w 581025"/>
                <a:gd name="connsiteY20" fmla="*/ 502206 h 552450"/>
                <a:gd name="connsiteX21" fmla="*/ 27657 w 581025"/>
                <a:gd name="connsiteY21" fmla="*/ 503158 h 552450"/>
                <a:gd name="connsiteX22" fmla="*/ 26704 w 581025"/>
                <a:gd name="connsiteY22" fmla="*/ 503158 h 552450"/>
                <a:gd name="connsiteX23" fmla="*/ 7654 w 581025"/>
                <a:gd name="connsiteY23" fmla="*/ 530781 h 552450"/>
                <a:gd name="connsiteX24" fmla="*/ 98142 w 581025"/>
                <a:gd name="connsiteY24" fmla="*/ 512683 h 552450"/>
                <a:gd name="connsiteX25" fmla="*/ 139099 w 581025"/>
                <a:gd name="connsiteY25" fmla="*/ 496491 h 552450"/>
                <a:gd name="connsiteX26" fmla="*/ 330552 w 581025"/>
                <a:gd name="connsiteY26" fmla="*/ 350758 h 552450"/>
                <a:gd name="connsiteX27" fmla="*/ 405799 w 581025"/>
                <a:gd name="connsiteY27" fmla="*/ 171688 h 552450"/>
                <a:gd name="connsiteX28" fmla="*/ 394369 w 581025"/>
                <a:gd name="connsiteY28" fmla="*/ 155496 h 552450"/>
                <a:gd name="connsiteX29" fmla="*/ 348649 w 581025"/>
                <a:gd name="connsiteY29" fmla="*/ 145971 h 552450"/>
                <a:gd name="connsiteX30" fmla="*/ 472474 w 581025"/>
                <a:gd name="connsiteY30" fmla="*/ 39291 h 552450"/>
                <a:gd name="connsiteX31" fmla="*/ 542959 w 581025"/>
                <a:gd name="connsiteY31" fmla="*/ 185976 h 552450"/>
                <a:gd name="connsiteX32" fmla="*/ 493429 w 581025"/>
                <a:gd name="connsiteY32" fmla="*/ 179308 h 552450"/>
                <a:gd name="connsiteX33" fmla="*/ 491524 w 581025"/>
                <a:gd name="connsiteY33" fmla="*/ 179308 h 552450"/>
                <a:gd name="connsiteX34" fmla="*/ 478189 w 581025"/>
                <a:gd name="connsiteY34" fmla="*/ 189786 h 552450"/>
                <a:gd name="connsiteX35" fmla="*/ 425802 w 581025"/>
                <a:gd name="connsiteY35" fmla="*/ 312658 h 552450"/>
                <a:gd name="connsiteX36" fmla="*/ 339124 w 581025"/>
                <a:gd name="connsiteY36" fmla="*/ 412671 h 552450"/>
                <a:gd name="connsiteX37" fmla="*/ 98142 w 581025"/>
                <a:gd name="connsiteY37" fmla="*/ 512683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81025" h="552450">
                  <a:moveTo>
                    <a:pt x="7654" y="530781"/>
                  </a:moveTo>
                  <a:cubicBezTo>
                    <a:pt x="9559" y="543163"/>
                    <a:pt x="20037" y="550783"/>
                    <a:pt x="31467" y="550783"/>
                  </a:cubicBezTo>
                  <a:cubicBezTo>
                    <a:pt x="32419" y="550783"/>
                    <a:pt x="33372" y="550783"/>
                    <a:pt x="34324" y="550783"/>
                  </a:cubicBezTo>
                  <a:cubicBezTo>
                    <a:pt x="176247" y="531733"/>
                    <a:pt x="281974" y="493633"/>
                    <a:pt x="358174" y="432673"/>
                  </a:cubicBezTo>
                  <a:cubicBezTo>
                    <a:pt x="395322" y="403146"/>
                    <a:pt x="425802" y="367903"/>
                    <a:pt x="451519" y="325041"/>
                  </a:cubicBezTo>
                  <a:cubicBezTo>
                    <a:pt x="472474" y="290751"/>
                    <a:pt x="488667" y="252651"/>
                    <a:pt x="502954" y="206931"/>
                  </a:cubicBezTo>
                  <a:lnTo>
                    <a:pt x="548674" y="213598"/>
                  </a:lnTo>
                  <a:cubicBezTo>
                    <a:pt x="557247" y="214551"/>
                    <a:pt x="566772" y="210741"/>
                    <a:pt x="571534" y="204073"/>
                  </a:cubicBezTo>
                  <a:cubicBezTo>
                    <a:pt x="577249" y="196453"/>
                    <a:pt x="577249" y="186928"/>
                    <a:pt x="573439" y="179308"/>
                  </a:cubicBezTo>
                  <a:lnTo>
                    <a:pt x="497239" y="21193"/>
                  </a:lnTo>
                  <a:cubicBezTo>
                    <a:pt x="497239" y="21193"/>
                    <a:pt x="497239" y="21193"/>
                    <a:pt x="497239" y="21193"/>
                  </a:cubicBezTo>
                  <a:cubicBezTo>
                    <a:pt x="494382" y="14526"/>
                    <a:pt x="487714" y="9763"/>
                    <a:pt x="480094" y="7858"/>
                  </a:cubicBezTo>
                  <a:cubicBezTo>
                    <a:pt x="472474" y="5953"/>
                    <a:pt x="464854" y="7858"/>
                    <a:pt x="459139" y="13573"/>
                  </a:cubicBezTo>
                  <a:lnTo>
                    <a:pt x="325789" y="128826"/>
                  </a:lnTo>
                  <a:cubicBezTo>
                    <a:pt x="319122" y="134541"/>
                    <a:pt x="316264" y="144066"/>
                    <a:pt x="318169" y="153591"/>
                  </a:cubicBezTo>
                  <a:cubicBezTo>
                    <a:pt x="320074" y="162163"/>
                    <a:pt x="327694" y="168831"/>
                    <a:pt x="336267" y="170736"/>
                  </a:cubicBezTo>
                  <a:lnTo>
                    <a:pt x="376272" y="179308"/>
                  </a:lnTo>
                  <a:cubicBezTo>
                    <a:pt x="364842" y="236458"/>
                    <a:pt x="341982" y="287893"/>
                    <a:pt x="308644" y="332661"/>
                  </a:cubicBezTo>
                  <a:cubicBezTo>
                    <a:pt x="254352" y="404098"/>
                    <a:pt x="180057" y="446961"/>
                    <a:pt x="127669" y="469821"/>
                  </a:cubicBezTo>
                  <a:cubicBezTo>
                    <a:pt x="98142" y="483156"/>
                    <a:pt x="71472" y="491728"/>
                    <a:pt x="54327" y="496491"/>
                  </a:cubicBezTo>
                  <a:cubicBezTo>
                    <a:pt x="44802" y="499348"/>
                    <a:pt x="37182" y="501253"/>
                    <a:pt x="33372" y="502206"/>
                  </a:cubicBezTo>
                  <a:cubicBezTo>
                    <a:pt x="30514" y="503158"/>
                    <a:pt x="29562" y="503158"/>
                    <a:pt x="27657" y="503158"/>
                  </a:cubicBezTo>
                  <a:lnTo>
                    <a:pt x="26704" y="503158"/>
                  </a:lnTo>
                  <a:cubicBezTo>
                    <a:pt x="14322" y="506016"/>
                    <a:pt x="4797" y="518398"/>
                    <a:pt x="7654" y="530781"/>
                  </a:cubicBezTo>
                  <a:close/>
                  <a:moveTo>
                    <a:pt x="98142" y="512683"/>
                  </a:moveTo>
                  <a:cubicBezTo>
                    <a:pt x="110524" y="507921"/>
                    <a:pt x="124812" y="503158"/>
                    <a:pt x="139099" y="496491"/>
                  </a:cubicBezTo>
                  <a:cubicBezTo>
                    <a:pt x="194344" y="471726"/>
                    <a:pt x="273402" y="426958"/>
                    <a:pt x="330552" y="350758"/>
                  </a:cubicBezTo>
                  <a:cubicBezTo>
                    <a:pt x="369604" y="298371"/>
                    <a:pt x="395322" y="238363"/>
                    <a:pt x="405799" y="171688"/>
                  </a:cubicBezTo>
                  <a:cubicBezTo>
                    <a:pt x="406752" y="164068"/>
                    <a:pt x="401989" y="157401"/>
                    <a:pt x="394369" y="155496"/>
                  </a:cubicBezTo>
                  <a:lnTo>
                    <a:pt x="348649" y="145971"/>
                  </a:lnTo>
                  <a:lnTo>
                    <a:pt x="472474" y="39291"/>
                  </a:lnTo>
                  <a:lnTo>
                    <a:pt x="542959" y="185976"/>
                  </a:lnTo>
                  <a:lnTo>
                    <a:pt x="493429" y="179308"/>
                  </a:lnTo>
                  <a:cubicBezTo>
                    <a:pt x="492477" y="179308"/>
                    <a:pt x="492477" y="179308"/>
                    <a:pt x="491524" y="179308"/>
                  </a:cubicBezTo>
                  <a:cubicBezTo>
                    <a:pt x="485809" y="179308"/>
                    <a:pt x="480094" y="183118"/>
                    <a:pt x="478189" y="189786"/>
                  </a:cubicBezTo>
                  <a:cubicBezTo>
                    <a:pt x="463902" y="237411"/>
                    <a:pt x="446757" y="277416"/>
                    <a:pt x="425802" y="312658"/>
                  </a:cubicBezTo>
                  <a:cubicBezTo>
                    <a:pt x="401989" y="352663"/>
                    <a:pt x="373414" y="385048"/>
                    <a:pt x="339124" y="412671"/>
                  </a:cubicBezTo>
                  <a:cubicBezTo>
                    <a:pt x="281022" y="458391"/>
                    <a:pt x="201012" y="491728"/>
                    <a:pt x="98142" y="512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xmlns="" id="{3538B20A-BD09-4128-8A9C-15B9BFB3A881}"/>
                </a:ext>
              </a:extLst>
            </p:cNvPr>
            <p:cNvSpPr/>
            <p:nvPr/>
          </p:nvSpPr>
          <p:spPr>
            <a:xfrm>
              <a:off x="3075905" y="5277568"/>
              <a:ext cx="762000" cy="714375"/>
            </a:xfrm>
            <a:custGeom>
              <a:avLst/>
              <a:gdLst>
                <a:gd name="connsiteX0" fmla="*/ 760571 w 762000"/>
                <a:gd name="connsiteY0" fmla="*/ 689134 h 714375"/>
                <a:gd name="connsiteX1" fmla="*/ 740569 w 762000"/>
                <a:gd name="connsiteY1" fmla="*/ 669131 h 714375"/>
                <a:gd name="connsiteX2" fmla="*/ 45244 w 762000"/>
                <a:gd name="connsiteY2" fmla="*/ 669131 h 714375"/>
                <a:gd name="connsiteX3" fmla="*/ 45244 w 762000"/>
                <a:gd name="connsiteY3" fmla="*/ 27146 h 714375"/>
                <a:gd name="connsiteX4" fmla="*/ 27146 w 762000"/>
                <a:gd name="connsiteY4" fmla="*/ 7144 h 714375"/>
                <a:gd name="connsiteX5" fmla="*/ 7144 w 762000"/>
                <a:gd name="connsiteY5" fmla="*/ 27146 h 714375"/>
                <a:gd name="connsiteX6" fmla="*/ 7144 w 762000"/>
                <a:gd name="connsiteY6" fmla="*/ 27146 h 714375"/>
                <a:gd name="connsiteX7" fmla="*/ 7144 w 762000"/>
                <a:gd name="connsiteY7" fmla="*/ 689134 h 714375"/>
                <a:gd name="connsiteX8" fmla="*/ 12859 w 762000"/>
                <a:gd name="connsiteY8" fmla="*/ 703421 h 714375"/>
                <a:gd name="connsiteX9" fmla="*/ 27146 w 762000"/>
                <a:gd name="connsiteY9" fmla="*/ 709136 h 714375"/>
                <a:gd name="connsiteX10" fmla="*/ 741521 w 762000"/>
                <a:gd name="connsiteY10" fmla="*/ 709136 h 714375"/>
                <a:gd name="connsiteX11" fmla="*/ 760571 w 762000"/>
                <a:gd name="connsiteY11" fmla="*/ 689134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0" h="714375">
                  <a:moveTo>
                    <a:pt x="760571" y="689134"/>
                  </a:moveTo>
                  <a:cubicBezTo>
                    <a:pt x="760571" y="678656"/>
                    <a:pt x="751999" y="669131"/>
                    <a:pt x="740569" y="669131"/>
                  </a:cubicBezTo>
                  <a:lnTo>
                    <a:pt x="45244" y="669131"/>
                  </a:lnTo>
                  <a:lnTo>
                    <a:pt x="45244" y="27146"/>
                  </a:lnTo>
                  <a:cubicBezTo>
                    <a:pt x="46196" y="15716"/>
                    <a:pt x="37624" y="7144"/>
                    <a:pt x="27146" y="7144"/>
                  </a:cubicBezTo>
                  <a:cubicBezTo>
                    <a:pt x="15716" y="7144"/>
                    <a:pt x="7144" y="15716"/>
                    <a:pt x="7144" y="27146"/>
                  </a:cubicBezTo>
                  <a:lnTo>
                    <a:pt x="7144" y="27146"/>
                  </a:lnTo>
                  <a:lnTo>
                    <a:pt x="7144" y="689134"/>
                  </a:lnTo>
                  <a:cubicBezTo>
                    <a:pt x="7144" y="693896"/>
                    <a:pt x="9049" y="699611"/>
                    <a:pt x="12859" y="703421"/>
                  </a:cubicBezTo>
                  <a:cubicBezTo>
                    <a:pt x="16669" y="707231"/>
                    <a:pt x="21431" y="709136"/>
                    <a:pt x="27146" y="709136"/>
                  </a:cubicBezTo>
                  <a:lnTo>
                    <a:pt x="741521" y="709136"/>
                  </a:lnTo>
                  <a:cubicBezTo>
                    <a:pt x="751999" y="708184"/>
                    <a:pt x="760571" y="699611"/>
                    <a:pt x="760571" y="689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xmlns="" id="{1D894A1D-97E4-442F-B581-0626C75F1BE8}"/>
              </a:ext>
            </a:extLst>
          </p:cNvPr>
          <p:cNvSpPr/>
          <p:nvPr/>
        </p:nvSpPr>
        <p:spPr>
          <a:xfrm>
            <a:off x="748105" y="5118441"/>
            <a:ext cx="546374" cy="585157"/>
          </a:xfrm>
          <a:custGeom>
            <a:avLst/>
            <a:gdLst>
              <a:gd name="connsiteX0" fmla="*/ 2608421 w 4562475"/>
              <a:gd name="connsiteY0" fmla="*/ 1145381 h 4886325"/>
              <a:gd name="connsiteX1" fmla="*/ 3015139 w 4562475"/>
              <a:gd name="connsiteY1" fmla="*/ 738664 h 4886325"/>
              <a:gd name="connsiteX2" fmla="*/ 3096101 w 4562475"/>
              <a:gd name="connsiteY2" fmla="*/ 819626 h 4886325"/>
              <a:gd name="connsiteX3" fmla="*/ 3015139 w 4562475"/>
              <a:gd name="connsiteY3" fmla="*/ 900589 h 4886325"/>
              <a:gd name="connsiteX4" fmla="*/ 2771299 w 4562475"/>
              <a:gd name="connsiteY4" fmla="*/ 1144429 h 4886325"/>
              <a:gd name="connsiteX5" fmla="*/ 2690336 w 4562475"/>
              <a:gd name="connsiteY5" fmla="*/ 1225391 h 4886325"/>
              <a:gd name="connsiteX6" fmla="*/ 2608421 w 4562475"/>
              <a:gd name="connsiteY6" fmla="*/ 1145381 h 4886325"/>
              <a:gd name="connsiteX7" fmla="*/ 3502819 w 4562475"/>
              <a:gd name="connsiteY7" fmla="*/ 2933224 h 4886325"/>
              <a:gd name="connsiteX8" fmla="*/ 3421856 w 4562475"/>
              <a:gd name="connsiteY8" fmla="*/ 3014186 h 4886325"/>
              <a:gd name="connsiteX9" fmla="*/ 3502819 w 4562475"/>
              <a:gd name="connsiteY9" fmla="*/ 3095149 h 4886325"/>
              <a:gd name="connsiteX10" fmla="*/ 3746659 w 4562475"/>
              <a:gd name="connsiteY10" fmla="*/ 3338989 h 4886325"/>
              <a:gd name="connsiteX11" fmla="*/ 3827621 w 4562475"/>
              <a:gd name="connsiteY11" fmla="*/ 3419951 h 4886325"/>
              <a:gd name="connsiteX12" fmla="*/ 3908584 w 4562475"/>
              <a:gd name="connsiteY12" fmla="*/ 3338989 h 4886325"/>
              <a:gd name="connsiteX13" fmla="*/ 3502819 w 4562475"/>
              <a:gd name="connsiteY13" fmla="*/ 2933224 h 4886325"/>
              <a:gd name="connsiteX14" fmla="*/ 3828574 w 4562475"/>
              <a:gd name="connsiteY14" fmla="*/ 1957864 h 4886325"/>
              <a:gd name="connsiteX15" fmla="*/ 3747611 w 4562475"/>
              <a:gd name="connsiteY15" fmla="*/ 2038826 h 4886325"/>
              <a:gd name="connsiteX16" fmla="*/ 3503771 w 4562475"/>
              <a:gd name="connsiteY16" fmla="*/ 2282666 h 4886325"/>
              <a:gd name="connsiteX17" fmla="*/ 3422809 w 4562475"/>
              <a:gd name="connsiteY17" fmla="*/ 2363629 h 4886325"/>
              <a:gd name="connsiteX18" fmla="*/ 3503771 w 4562475"/>
              <a:gd name="connsiteY18" fmla="*/ 2444591 h 4886325"/>
              <a:gd name="connsiteX19" fmla="*/ 3910489 w 4562475"/>
              <a:gd name="connsiteY19" fmla="*/ 2037874 h 4886325"/>
              <a:gd name="connsiteX20" fmla="*/ 3828574 w 4562475"/>
              <a:gd name="connsiteY20" fmla="*/ 1957864 h 4886325"/>
              <a:gd name="connsiteX21" fmla="*/ 3015139 w 4562475"/>
              <a:gd name="connsiteY21" fmla="*/ 2282666 h 4886325"/>
              <a:gd name="connsiteX22" fmla="*/ 3096101 w 4562475"/>
              <a:gd name="connsiteY22" fmla="*/ 2201704 h 4886325"/>
              <a:gd name="connsiteX23" fmla="*/ 3015139 w 4562475"/>
              <a:gd name="connsiteY23" fmla="*/ 2120741 h 4886325"/>
              <a:gd name="connsiteX24" fmla="*/ 2771299 w 4562475"/>
              <a:gd name="connsiteY24" fmla="*/ 1876901 h 4886325"/>
              <a:gd name="connsiteX25" fmla="*/ 2690336 w 4562475"/>
              <a:gd name="connsiteY25" fmla="*/ 1795939 h 4886325"/>
              <a:gd name="connsiteX26" fmla="*/ 2609374 w 4562475"/>
              <a:gd name="connsiteY26" fmla="*/ 1876901 h 4886325"/>
              <a:gd name="connsiteX27" fmla="*/ 3015139 w 4562475"/>
              <a:gd name="connsiteY27" fmla="*/ 2282666 h 4886325"/>
              <a:gd name="connsiteX28" fmla="*/ 2690336 w 4562475"/>
              <a:gd name="connsiteY28" fmla="*/ 3258026 h 4886325"/>
              <a:gd name="connsiteX29" fmla="*/ 2771299 w 4562475"/>
              <a:gd name="connsiteY29" fmla="*/ 3177064 h 4886325"/>
              <a:gd name="connsiteX30" fmla="*/ 3015139 w 4562475"/>
              <a:gd name="connsiteY30" fmla="*/ 2933224 h 4886325"/>
              <a:gd name="connsiteX31" fmla="*/ 3096101 w 4562475"/>
              <a:gd name="connsiteY31" fmla="*/ 2852261 h 4886325"/>
              <a:gd name="connsiteX32" fmla="*/ 3015139 w 4562475"/>
              <a:gd name="connsiteY32" fmla="*/ 2771299 h 4886325"/>
              <a:gd name="connsiteX33" fmla="*/ 2608421 w 4562475"/>
              <a:gd name="connsiteY33" fmla="*/ 3178016 h 4886325"/>
              <a:gd name="connsiteX34" fmla="*/ 2690336 w 4562475"/>
              <a:gd name="connsiteY34" fmla="*/ 3258026 h 4886325"/>
              <a:gd name="connsiteX35" fmla="*/ 3665696 w 4562475"/>
              <a:gd name="connsiteY35" fmla="*/ 1470184 h 4886325"/>
              <a:gd name="connsiteX36" fmla="*/ 3421856 w 4562475"/>
              <a:gd name="connsiteY36" fmla="*/ 1226344 h 4886325"/>
              <a:gd name="connsiteX37" fmla="*/ 3340894 w 4562475"/>
              <a:gd name="connsiteY37" fmla="*/ 1145381 h 4886325"/>
              <a:gd name="connsiteX38" fmla="*/ 3259931 w 4562475"/>
              <a:gd name="connsiteY38" fmla="*/ 1226344 h 4886325"/>
              <a:gd name="connsiteX39" fmla="*/ 3666649 w 4562475"/>
              <a:gd name="connsiteY39" fmla="*/ 1633061 h 4886325"/>
              <a:gd name="connsiteX40" fmla="*/ 3747611 w 4562475"/>
              <a:gd name="connsiteY40" fmla="*/ 1552099 h 4886325"/>
              <a:gd name="connsiteX41" fmla="*/ 3665696 w 4562475"/>
              <a:gd name="connsiteY41" fmla="*/ 1470184 h 4886325"/>
              <a:gd name="connsiteX42" fmla="*/ 2934176 w 4562475"/>
              <a:gd name="connsiteY42" fmla="*/ 3664744 h 4886325"/>
              <a:gd name="connsiteX43" fmla="*/ 3015139 w 4562475"/>
              <a:gd name="connsiteY43" fmla="*/ 3745706 h 4886325"/>
              <a:gd name="connsiteX44" fmla="*/ 3258979 w 4562475"/>
              <a:gd name="connsiteY44" fmla="*/ 3989546 h 4886325"/>
              <a:gd name="connsiteX45" fmla="*/ 3339941 w 4562475"/>
              <a:gd name="connsiteY45" fmla="*/ 4070509 h 4886325"/>
              <a:gd name="connsiteX46" fmla="*/ 3420904 w 4562475"/>
              <a:gd name="connsiteY46" fmla="*/ 3989546 h 4886325"/>
              <a:gd name="connsiteX47" fmla="*/ 3014186 w 4562475"/>
              <a:gd name="connsiteY47" fmla="*/ 3582829 h 4886325"/>
              <a:gd name="connsiteX48" fmla="*/ 2934176 w 4562475"/>
              <a:gd name="connsiteY48" fmla="*/ 3664744 h 4886325"/>
              <a:gd name="connsiteX49" fmla="*/ 4367689 w 4562475"/>
              <a:gd name="connsiteY49" fmla="*/ 3034189 h 4886325"/>
              <a:gd name="connsiteX50" fmla="*/ 4560094 w 4562475"/>
              <a:gd name="connsiteY50" fmla="*/ 2607469 h 4886325"/>
              <a:gd name="connsiteX51" fmla="*/ 4349591 w 4562475"/>
              <a:gd name="connsiteY51" fmla="*/ 2166461 h 4886325"/>
              <a:gd name="connsiteX52" fmla="*/ 4397216 w 4562475"/>
              <a:gd name="connsiteY52" fmla="*/ 1956911 h 4886325"/>
              <a:gd name="connsiteX53" fmla="*/ 4170521 w 4562475"/>
              <a:gd name="connsiteY53" fmla="*/ 1546384 h 4886325"/>
              <a:gd name="connsiteX54" fmla="*/ 4235291 w 4562475"/>
              <a:gd name="connsiteY54" fmla="*/ 1306354 h 4886325"/>
              <a:gd name="connsiteX55" fmla="*/ 3909536 w 4562475"/>
              <a:gd name="connsiteY55" fmla="*/ 847249 h 4886325"/>
              <a:gd name="connsiteX56" fmla="*/ 3910489 w 4562475"/>
              <a:gd name="connsiteY56" fmla="*/ 818674 h 4886325"/>
              <a:gd name="connsiteX57" fmla="*/ 3422809 w 4562475"/>
              <a:gd name="connsiteY57" fmla="*/ 330994 h 4886325"/>
              <a:gd name="connsiteX58" fmla="*/ 3233261 w 4562475"/>
              <a:gd name="connsiteY58" fmla="*/ 370046 h 4886325"/>
              <a:gd name="connsiteX59" fmla="*/ 2730341 w 4562475"/>
              <a:gd name="connsiteY59" fmla="*/ 7144 h 4886325"/>
              <a:gd name="connsiteX60" fmla="*/ 2203609 w 4562475"/>
              <a:gd name="connsiteY60" fmla="*/ 478631 h 4886325"/>
              <a:gd name="connsiteX61" fmla="*/ 2203609 w 4562475"/>
              <a:gd name="connsiteY61" fmla="*/ 486251 h 4886325"/>
              <a:gd name="connsiteX62" fmla="*/ 2201704 w 4562475"/>
              <a:gd name="connsiteY62" fmla="*/ 493871 h 4886325"/>
              <a:gd name="connsiteX63" fmla="*/ 2201704 w 4562475"/>
              <a:gd name="connsiteY63" fmla="*/ 4309587 h 4886325"/>
              <a:gd name="connsiteX64" fmla="*/ 1754981 w 4562475"/>
              <a:gd name="connsiteY64" fmla="*/ 4721066 h 4886325"/>
              <a:gd name="connsiteX65" fmla="*/ 1310164 w 4562475"/>
              <a:gd name="connsiteY65" fmla="*/ 4308634 h 4886325"/>
              <a:gd name="connsiteX66" fmla="*/ 1226344 w 4562475"/>
              <a:gd name="connsiteY66" fmla="*/ 4233387 h 4886325"/>
              <a:gd name="connsiteX67" fmla="*/ 1161574 w 4562475"/>
              <a:gd name="connsiteY67" fmla="*/ 4265772 h 4886325"/>
              <a:gd name="connsiteX68" fmla="*/ 901541 w 4562475"/>
              <a:gd name="connsiteY68" fmla="*/ 4396264 h 4886325"/>
              <a:gd name="connsiteX69" fmla="*/ 576739 w 4562475"/>
              <a:gd name="connsiteY69" fmla="*/ 4071461 h 4886325"/>
              <a:gd name="connsiteX70" fmla="*/ 651034 w 4562475"/>
              <a:gd name="connsiteY70" fmla="*/ 3867626 h 4886325"/>
              <a:gd name="connsiteX71" fmla="*/ 656749 w 4562475"/>
              <a:gd name="connsiteY71" fmla="*/ 3773329 h 4886325"/>
              <a:gd name="connsiteX72" fmla="*/ 569119 w 4562475"/>
              <a:gd name="connsiteY72" fmla="*/ 3737134 h 4886325"/>
              <a:gd name="connsiteX73" fmla="*/ 494824 w 4562475"/>
              <a:gd name="connsiteY73" fmla="*/ 3746659 h 4886325"/>
              <a:gd name="connsiteX74" fmla="*/ 170021 w 4562475"/>
              <a:gd name="connsiteY74" fmla="*/ 3421856 h 4886325"/>
              <a:gd name="connsiteX75" fmla="*/ 381476 w 4562475"/>
              <a:gd name="connsiteY75" fmla="*/ 3118009 h 4886325"/>
              <a:gd name="connsiteX76" fmla="*/ 433864 w 4562475"/>
              <a:gd name="connsiteY76" fmla="*/ 3046571 h 4886325"/>
              <a:gd name="connsiteX77" fmla="*/ 390049 w 4562475"/>
              <a:gd name="connsiteY77" fmla="*/ 2969419 h 4886325"/>
              <a:gd name="connsiteX78" fmla="*/ 169069 w 4562475"/>
              <a:gd name="connsiteY78" fmla="*/ 2608421 h 4886325"/>
              <a:gd name="connsiteX79" fmla="*/ 366236 w 4562475"/>
              <a:gd name="connsiteY79" fmla="*/ 2260759 h 4886325"/>
              <a:gd name="connsiteX80" fmla="*/ 403384 w 4562475"/>
              <a:gd name="connsiteY80" fmla="*/ 2208371 h 4886325"/>
              <a:gd name="connsiteX81" fmla="*/ 390049 w 4562475"/>
              <a:gd name="connsiteY81" fmla="*/ 2144554 h 4886325"/>
              <a:gd name="connsiteX82" fmla="*/ 330994 w 4562475"/>
              <a:gd name="connsiteY82" fmla="*/ 1958816 h 4886325"/>
              <a:gd name="connsiteX83" fmla="*/ 545306 w 4562475"/>
              <a:gd name="connsiteY83" fmla="*/ 1654969 h 4886325"/>
              <a:gd name="connsiteX84" fmla="*/ 596741 w 4562475"/>
              <a:gd name="connsiteY84" fmla="*/ 1598771 h 4886325"/>
              <a:gd name="connsiteX85" fmla="*/ 578644 w 4562475"/>
              <a:gd name="connsiteY85" fmla="*/ 1524476 h 4886325"/>
              <a:gd name="connsiteX86" fmla="*/ 494824 w 4562475"/>
              <a:gd name="connsiteY86" fmla="*/ 1309211 h 4886325"/>
              <a:gd name="connsiteX87" fmla="*/ 763429 w 4562475"/>
              <a:gd name="connsiteY87" fmla="*/ 990124 h 4886325"/>
              <a:gd name="connsiteX88" fmla="*/ 816769 w 4562475"/>
              <a:gd name="connsiteY88" fmla="*/ 954881 h 4886325"/>
              <a:gd name="connsiteX89" fmla="*/ 828199 w 4562475"/>
              <a:gd name="connsiteY89" fmla="*/ 892016 h 4886325"/>
              <a:gd name="connsiteX90" fmla="*/ 819626 w 4562475"/>
              <a:gd name="connsiteY90" fmla="*/ 821531 h 4886325"/>
              <a:gd name="connsiteX91" fmla="*/ 1144429 w 4562475"/>
              <a:gd name="connsiteY91" fmla="*/ 496729 h 4886325"/>
              <a:gd name="connsiteX92" fmla="*/ 1340644 w 4562475"/>
              <a:gd name="connsiteY92" fmla="*/ 564356 h 4886325"/>
              <a:gd name="connsiteX93" fmla="*/ 1422559 w 4562475"/>
              <a:gd name="connsiteY93" fmla="*/ 573881 h 4886325"/>
              <a:gd name="connsiteX94" fmla="*/ 1471136 w 4562475"/>
              <a:gd name="connsiteY94" fmla="*/ 506254 h 4886325"/>
              <a:gd name="connsiteX95" fmla="*/ 1834991 w 4562475"/>
              <a:gd name="connsiteY95" fmla="*/ 170974 h 4886325"/>
              <a:gd name="connsiteX96" fmla="*/ 2063591 w 4562475"/>
              <a:gd name="connsiteY96" fmla="*/ 259556 h 4886325"/>
              <a:gd name="connsiteX97" fmla="*/ 2178844 w 4562475"/>
              <a:gd name="connsiteY97" fmla="*/ 255746 h 4886325"/>
              <a:gd name="connsiteX98" fmla="*/ 2175986 w 4562475"/>
              <a:gd name="connsiteY98" fmla="*/ 140494 h 4886325"/>
              <a:gd name="connsiteX99" fmla="*/ 1836896 w 4562475"/>
              <a:gd name="connsiteY99" fmla="*/ 7144 h 4886325"/>
              <a:gd name="connsiteX100" fmla="*/ 1334929 w 4562475"/>
              <a:gd name="connsiteY100" fmla="*/ 370999 h 4886325"/>
              <a:gd name="connsiteX101" fmla="*/ 1145381 w 4562475"/>
              <a:gd name="connsiteY101" fmla="*/ 331946 h 4886325"/>
              <a:gd name="connsiteX102" fmla="*/ 657701 w 4562475"/>
              <a:gd name="connsiteY102" fmla="*/ 819626 h 4886325"/>
              <a:gd name="connsiteX103" fmla="*/ 658654 w 4562475"/>
              <a:gd name="connsiteY103" fmla="*/ 848201 h 4886325"/>
              <a:gd name="connsiteX104" fmla="*/ 332899 w 4562475"/>
              <a:gd name="connsiteY104" fmla="*/ 1307306 h 4886325"/>
              <a:gd name="connsiteX105" fmla="*/ 397669 w 4562475"/>
              <a:gd name="connsiteY105" fmla="*/ 1547336 h 4886325"/>
              <a:gd name="connsiteX106" fmla="*/ 170974 w 4562475"/>
              <a:gd name="connsiteY106" fmla="*/ 1957864 h 4886325"/>
              <a:gd name="connsiteX107" fmla="*/ 218599 w 4562475"/>
              <a:gd name="connsiteY107" fmla="*/ 2167414 h 4886325"/>
              <a:gd name="connsiteX108" fmla="*/ 7144 w 4562475"/>
              <a:gd name="connsiteY108" fmla="*/ 2608421 h 4886325"/>
              <a:gd name="connsiteX109" fmla="*/ 199549 w 4562475"/>
              <a:gd name="connsiteY109" fmla="*/ 3035141 h 4886325"/>
              <a:gd name="connsiteX110" fmla="*/ 7144 w 4562475"/>
              <a:gd name="connsiteY110" fmla="*/ 3420904 h 4886325"/>
              <a:gd name="connsiteX111" fmla="*/ 443389 w 4562475"/>
              <a:gd name="connsiteY111" fmla="*/ 3905726 h 4886325"/>
              <a:gd name="connsiteX112" fmla="*/ 413861 w 4562475"/>
              <a:gd name="connsiteY112" fmla="*/ 4071461 h 4886325"/>
              <a:gd name="connsiteX113" fmla="*/ 901541 w 4562475"/>
              <a:gd name="connsiteY113" fmla="*/ 4559141 h 4886325"/>
              <a:gd name="connsiteX114" fmla="*/ 1179671 w 4562475"/>
              <a:gd name="connsiteY114" fmla="*/ 4472464 h 4886325"/>
              <a:gd name="connsiteX115" fmla="*/ 1755934 w 4562475"/>
              <a:gd name="connsiteY115" fmla="*/ 4883944 h 4886325"/>
              <a:gd name="connsiteX116" fmla="*/ 2365534 w 4562475"/>
              <a:gd name="connsiteY116" fmla="*/ 4321016 h 4886325"/>
              <a:gd name="connsiteX117" fmla="*/ 2365534 w 4562475"/>
              <a:gd name="connsiteY117" fmla="*/ 4318159 h 4886325"/>
              <a:gd name="connsiteX118" fmla="*/ 2366486 w 4562475"/>
              <a:gd name="connsiteY118" fmla="*/ 4315301 h 4886325"/>
              <a:gd name="connsiteX119" fmla="*/ 2366486 w 4562475"/>
              <a:gd name="connsiteY119" fmla="*/ 503396 h 4886325"/>
              <a:gd name="connsiteX120" fmla="*/ 2732246 w 4562475"/>
              <a:gd name="connsiteY120" fmla="*/ 169069 h 4886325"/>
              <a:gd name="connsiteX121" fmla="*/ 3096101 w 4562475"/>
              <a:gd name="connsiteY121" fmla="*/ 504349 h 4886325"/>
              <a:gd name="connsiteX122" fmla="*/ 3144679 w 4562475"/>
              <a:gd name="connsiteY122" fmla="*/ 571976 h 4886325"/>
              <a:gd name="connsiteX123" fmla="*/ 3226594 w 4562475"/>
              <a:gd name="connsiteY123" fmla="*/ 562451 h 4886325"/>
              <a:gd name="connsiteX124" fmla="*/ 3422809 w 4562475"/>
              <a:gd name="connsiteY124" fmla="*/ 494824 h 4886325"/>
              <a:gd name="connsiteX125" fmla="*/ 3747611 w 4562475"/>
              <a:gd name="connsiteY125" fmla="*/ 819626 h 4886325"/>
              <a:gd name="connsiteX126" fmla="*/ 3739039 w 4562475"/>
              <a:gd name="connsiteY126" fmla="*/ 890111 h 4886325"/>
              <a:gd name="connsiteX127" fmla="*/ 3750469 w 4562475"/>
              <a:gd name="connsiteY127" fmla="*/ 952976 h 4886325"/>
              <a:gd name="connsiteX128" fmla="*/ 3803809 w 4562475"/>
              <a:gd name="connsiteY128" fmla="*/ 988219 h 4886325"/>
              <a:gd name="connsiteX129" fmla="*/ 4072414 w 4562475"/>
              <a:gd name="connsiteY129" fmla="*/ 1307306 h 4886325"/>
              <a:gd name="connsiteX130" fmla="*/ 3988594 w 4562475"/>
              <a:gd name="connsiteY130" fmla="*/ 1522571 h 4886325"/>
              <a:gd name="connsiteX131" fmla="*/ 3970496 w 4562475"/>
              <a:gd name="connsiteY131" fmla="*/ 1596866 h 4886325"/>
              <a:gd name="connsiteX132" fmla="*/ 4021931 w 4562475"/>
              <a:gd name="connsiteY132" fmla="*/ 1653064 h 4886325"/>
              <a:gd name="connsiteX133" fmla="*/ 4236244 w 4562475"/>
              <a:gd name="connsiteY133" fmla="*/ 1956911 h 4886325"/>
              <a:gd name="connsiteX134" fmla="*/ 4177189 w 4562475"/>
              <a:gd name="connsiteY134" fmla="*/ 2142649 h 4886325"/>
              <a:gd name="connsiteX135" fmla="*/ 4163854 w 4562475"/>
              <a:gd name="connsiteY135" fmla="*/ 2206466 h 4886325"/>
              <a:gd name="connsiteX136" fmla="*/ 4201001 w 4562475"/>
              <a:gd name="connsiteY136" fmla="*/ 2258854 h 4886325"/>
              <a:gd name="connsiteX137" fmla="*/ 4398169 w 4562475"/>
              <a:gd name="connsiteY137" fmla="*/ 2606516 h 4886325"/>
              <a:gd name="connsiteX138" fmla="*/ 4177189 w 4562475"/>
              <a:gd name="connsiteY138" fmla="*/ 2967514 h 4886325"/>
              <a:gd name="connsiteX139" fmla="*/ 4133374 w 4562475"/>
              <a:gd name="connsiteY139" fmla="*/ 3044666 h 4886325"/>
              <a:gd name="connsiteX140" fmla="*/ 4185761 w 4562475"/>
              <a:gd name="connsiteY140" fmla="*/ 3116104 h 4886325"/>
              <a:gd name="connsiteX141" fmla="*/ 4397216 w 4562475"/>
              <a:gd name="connsiteY141" fmla="*/ 3419951 h 4886325"/>
              <a:gd name="connsiteX142" fmla="*/ 4072414 w 4562475"/>
              <a:gd name="connsiteY142" fmla="*/ 3744754 h 4886325"/>
              <a:gd name="connsiteX143" fmla="*/ 3998119 w 4562475"/>
              <a:gd name="connsiteY143" fmla="*/ 3735229 h 4886325"/>
              <a:gd name="connsiteX144" fmla="*/ 3910489 w 4562475"/>
              <a:gd name="connsiteY144" fmla="*/ 3771424 h 4886325"/>
              <a:gd name="connsiteX145" fmla="*/ 3916204 w 4562475"/>
              <a:gd name="connsiteY145" fmla="*/ 3865721 h 4886325"/>
              <a:gd name="connsiteX146" fmla="*/ 3990499 w 4562475"/>
              <a:gd name="connsiteY146" fmla="*/ 4069556 h 4886325"/>
              <a:gd name="connsiteX147" fmla="*/ 3665696 w 4562475"/>
              <a:gd name="connsiteY147" fmla="*/ 4394359 h 4886325"/>
              <a:gd name="connsiteX148" fmla="*/ 3405664 w 4562475"/>
              <a:gd name="connsiteY148" fmla="*/ 4261962 h 4886325"/>
              <a:gd name="connsiteX149" fmla="*/ 3315176 w 4562475"/>
              <a:gd name="connsiteY149" fmla="*/ 4233387 h 4886325"/>
              <a:gd name="connsiteX150" fmla="*/ 3283744 w 4562475"/>
              <a:gd name="connsiteY150" fmla="*/ 4252437 h 4886325"/>
              <a:gd name="connsiteX151" fmla="*/ 3257074 w 4562475"/>
              <a:gd name="connsiteY151" fmla="*/ 4306729 h 4886325"/>
              <a:gd name="connsiteX152" fmla="*/ 2812256 w 4562475"/>
              <a:gd name="connsiteY152" fmla="*/ 4719162 h 4886325"/>
              <a:gd name="connsiteX153" fmla="*/ 2533174 w 4562475"/>
              <a:gd name="connsiteY153" fmla="*/ 4622006 h 4886325"/>
              <a:gd name="connsiteX154" fmla="*/ 2418874 w 4562475"/>
              <a:gd name="connsiteY154" fmla="*/ 4635341 h 4886325"/>
              <a:gd name="connsiteX155" fmla="*/ 2432209 w 4562475"/>
              <a:gd name="connsiteY155" fmla="*/ 4749641 h 4886325"/>
              <a:gd name="connsiteX156" fmla="*/ 2812256 w 4562475"/>
              <a:gd name="connsiteY156" fmla="*/ 4882039 h 4886325"/>
              <a:gd name="connsiteX157" fmla="*/ 3388519 w 4562475"/>
              <a:gd name="connsiteY157" fmla="*/ 4469606 h 4886325"/>
              <a:gd name="connsiteX158" fmla="*/ 3665696 w 4562475"/>
              <a:gd name="connsiteY158" fmla="*/ 4557237 h 4886325"/>
              <a:gd name="connsiteX159" fmla="*/ 4153376 w 4562475"/>
              <a:gd name="connsiteY159" fmla="*/ 4069556 h 4886325"/>
              <a:gd name="connsiteX160" fmla="*/ 4123849 w 4562475"/>
              <a:gd name="connsiteY160" fmla="*/ 3903821 h 4886325"/>
              <a:gd name="connsiteX161" fmla="*/ 4560094 w 4562475"/>
              <a:gd name="connsiteY161" fmla="*/ 3418999 h 4886325"/>
              <a:gd name="connsiteX162" fmla="*/ 4367689 w 4562475"/>
              <a:gd name="connsiteY162" fmla="*/ 3034189 h 4886325"/>
              <a:gd name="connsiteX163" fmla="*/ 1145381 w 4562475"/>
              <a:gd name="connsiteY163" fmla="*/ 1470184 h 4886325"/>
              <a:gd name="connsiteX164" fmla="*/ 1145381 w 4562475"/>
              <a:gd name="connsiteY164" fmla="*/ 1973104 h 4886325"/>
              <a:gd name="connsiteX165" fmla="*/ 1293019 w 4562475"/>
              <a:gd name="connsiteY165" fmla="*/ 2120741 h 4886325"/>
              <a:gd name="connsiteX166" fmla="*/ 1485424 w 4562475"/>
              <a:gd name="connsiteY166" fmla="*/ 2120741 h 4886325"/>
              <a:gd name="connsiteX167" fmla="*/ 1714024 w 4562475"/>
              <a:gd name="connsiteY167" fmla="*/ 1957864 h 4886325"/>
              <a:gd name="connsiteX168" fmla="*/ 1957864 w 4562475"/>
              <a:gd name="connsiteY168" fmla="*/ 2201704 h 4886325"/>
              <a:gd name="connsiteX169" fmla="*/ 1794986 w 4562475"/>
              <a:gd name="connsiteY169" fmla="*/ 2430304 h 4886325"/>
              <a:gd name="connsiteX170" fmla="*/ 1794986 w 4562475"/>
              <a:gd name="connsiteY170" fmla="*/ 3436144 h 4886325"/>
              <a:gd name="connsiteX171" fmla="*/ 1957864 w 4562475"/>
              <a:gd name="connsiteY171" fmla="*/ 3664744 h 4886325"/>
              <a:gd name="connsiteX172" fmla="*/ 1794986 w 4562475"/>
              <a:gd name="connsiteY172" fmla="*/ 3893344 h 4886325"/>
              <a:gd name="connsiteX173" fmla="*/ 1794986 w 4562475"/>
              <a:gd name="connsiteY173" fmla="*/ 4152424 h 4886325"/>
              <a:gd name="connsiteX174" fmla="*/ 1714024 w 4562475"/>
              <a:gd name="connsiteY174" fmla="*/ 4233387 h 4886325"/>
              <a:gd name="connsiteX175" fmla="*/ 1633061 w 4562475"/>
              <a:gd name="connsiteY175" fmla="*/ 4152424 h 4886325"/>
              <a:gd name="connsiteX176" fmla="*/ 1633061 w 4562475"/>
              <a:gd name="connsiteY176" fmla="*/ 3893344 h 4886325"/>
              <a:gd name="connsiteX177" fmla="*/ 1473994 w 4562475"/>
              <a:gd name="connsiteY177" fmla="*/ 3701891 h 4886325"/>
              <a:gd name="connsiteX178" fmla="*/ 1169194 w 4562475"/>
              <a:gd name="connsiteY178" fmla="*/ 3397091 h 4886325"/>
              <a:gd name="connsiteX179" fmla="*/ 1168241 w 4562475"/>
              <a:gd name="connsiteY179" fmla="*/ 3396139 h 4886325"/>
              <a:gd name="connsiteX180" fmla="*/ 1063466 w 4562475"/>
              <a:gd name="connsiteY180" fmla="*/ 3420904 h 4886325"/>
              <a:gd name="connsiteX181" fmla="*/ 819626 w 4562475"/>
              <a:gd name="connsiteY181" fmla="*/ 3177064 h 4886325"/>
              <a:gd name="connsiteX182" fmla="*/ 1063466 w 4562475"/>
              <a:gd name="connsiteY182" fmla="*/ 2933224 h 4886325"/>
              <a:gd name="connsiteX183" fmla="*/ 1307306 w 4562475"/>
              <a:gd name="connsiteY183" fmla="*/ 3177064 h 4886325"/>
              <a:gd name="connsiteX184" fmla="*/ 1282541 w 4562475"/>
              <a:gd name="connsiteY184" fmla="*/ 3281839 h 4886325"/>
              <a:gd name="connsiteX185" fmla="*/ 1283494 w 4562475"/>
              <a:gd name="connsiteY185" fmla="*/ 3282791 h 4886325"/>
              <a:gd name="connsiteX186" fmla="*/ 1519714 w 4562475"/>
              <a:gd name="connsiteY186" fmla="*/ 3519011 h 4886325"/>
              <a:gd name="connsiteX187" fmla="*/ 1632109 w 4562475"/>
              <a:gd name="connsiteY187" fmla="*/ 3436144 h 4886325"/>
              <a:gd name="connsiteX188" fmla="*/ 1632109 w 4562475"/>
              <a:gd name="connsiteY188" fmla="*/ 2430304 h 4886325"/>
              <a:gd name="connsiteX189" fmla="*/ 1484471 w 4562475"/>
              <a:gd name="connsiteY189" fmla="*/ 2282666 h 4886325"/>
              <a:gd name="connsiteX190" fmla="*/ 1293019 w 4562475"/>
              <a:gd name="connsiteY190" fmla="*/ 2282666 h 4886325"/>
              <a:gd name="connsiteX191" fmla="*/ 1064419 w 4562475"/>
              <a:gd name="connsiteY191" fmla="*/ 2445544 h 4886325"/>
              <a:gd name="connsiteX192" fmla="*/ 820579 w 4562475"/>
              <a:gd name="connsiteY192" fmla="*/ 2201704 h 4886325"/>
              <a:gd name="connsiteX193" fmla="*/ 983456 w 4562475"/>
              <a:gd name="connsiteY193" fmla="*/ 1973104 h 4886325"/>
              <a:gd name="connsiteX194" fmla="*/ 983456 w 4562475"/>
              <a:gd name="connsiteY194" fmla="*/ 1389221 h 4886325"/>
              <a:gd name="connsiteX195" fmla="*/ 1064419 w 4562475"/>
              <a:gd name="connsiteY195" fmla="*/ 1308259 h 4886325"/>
              <a:gd name="connsiteX196" fmla="*/ 1486376 w 4562475"/>
              <a:gd name="connsiteY196" fmla="*/ 1308259 h 4886325"/>
              <a:gd name="connsiteX197" fmla="*/ 1634014 w 4562475"/>
              <a:gd name="connsiteY197" fmla="*/ 1160621 h 4886325"/>
              <a:gd name="connsiteX198" fmla="*/ 1634014 w 4562475"/>
              <a:gd name="connsiteY198" fmla="*/ 901541 h 4886325"/>
              <a:gd name="connsiteX199" fmla="*/ 1714976 w 4562475"/>
              <a:gd name="connsiteY199" fmla="*/ 820579 h 4886325"/>
              <a:gd name="connsiteX200" fmla="*/ 1795939 w 4562475"/>
              <a:gd name="connsiteY200" fmla="*/ 901541 h 4886325"/>
              <a:gd name="connsiteX201" fmla="*/ 1795939 w 4562475"/>
              <a:gd name="connsiteY201" fmla="*/ 1159669 h 4886325"/>
              <a:gd name="connsiteX202" fmla="*/ 1958816 w 4562475"/>
              <a:gd name="connsiteY202" fmla="*/ 1388269 h 4886325"/>
              <a:gd name="connsiteX203" fmla="*/ 1714976 w 4562475"/>
              <a:gd name="connsiteY203" fmla="*/ 1632109 h 4886325"/>
              <a:gd name="connsiteX204" fmla="*/ 1486376 w 4562475"/>
              <a:gd name="connsiteY204" fmla="*/ 1469231 h 4886325"/>
              <a:gd name="connsiteX205" fmla="*/ 1145381 w 4562475"/>
              <a:gd name="connsiteY205" fmla="*/ 1469231 h 4886325"/>
              <a:gd name="connsiteX206" fmla="*/ 1633061 w 4562475"/>
              <a:gd name="connsiteY206" fmla="*/ 1389221 h 4886325"/>
              <a:gd name="connsiteX207" fmla="*/ 1714024 w 4562475"/>
              <a:gd name="connsiteY207" fmla="*/ 1470184 h 4886325"/>
              <a:gd name="connsiteX208" fmla="*/ 1794986 w 4562475"/>
              <a:gd name="connsiteY208" fmla="*/ 1389221 h 4886325"/>
              <a:gd name="connsiteX209" fmla="*/ 1714024 w 4562475"/>
              <a:gd name="connsiteY209" fmla="*/ 1308259 h 4886325"/>
              <a:gd name="connsiteX210" fmla="*/ 1633061 w 4562475"/>
              <a:gd name="connsiteY210" fmla="*/ 1389221 h 4886325"/>
              <a:gd name="connsiteX211" fmla="*/ 1145381 w 4562475"/>
              <a:gd name="connsiteY211" fmla="*/ 3177064 h 4886325"/>
              <a:gd name="connsiteX212" fmla="*/ 1064419 w 4562475"/>
              <a:gd name="connsiteY212" fmla="*/ 3096101 h 4886325"/>
              <a:gd name="connsiteX213" fmla="*/ 983456 w 4562475"/>
              <a:gd name="connsiteY213" fmla="*/ 3177064 h 4886325"/>
              <a:gd name="connsiteX214" fmla="*/ 1064419 w 4562475"/>
              <a:gd name="connsiteY214" fmla="*/ 3258026 h 4886325"/>
              <a:gd name="connsiteX215" fmla="*/ 1145381 w 4562475"/>
              <a:gd name="connsiteY215" fmla="*/ 3177064 h 4886325"/>
              <a:gd name="connsiteX216" fmla="*/ 1145381 w 4562475"/>
              <a:gd name="connsiteY216" fmla="*/ 2201704 h 4886325"/>
              <a:gd name="connsiteX217" fmla="*/ 1064419 w 4562475"/>
              <a:gd name="connsiteY217" fmla="*/ 2120741 h 4886325"/>
              <a:gd name="connsiteX218" fmla="*/ 983456 w 4562475"/>
              <a:gd name="connsiteY218" fmla="*/ 2201704 h 4886325"/>
              <a:gd name="connsiteX219" fmla="*/ 1064419 w 4562475"/>
              <a:gd name="connsiteY219" fmla="*/ 2282666 h 4886325"/>
              <a:gd name="connsiteX220" fmla="*/ 1145381 w 4562475"/>
              <a:gd name="connsiteY220" fmla="*/ 2201704 h 4886325"/>
              <a:gd name="connsiteX221" fmla="*/ 1795939 w 4562475"/>
              <a:gd name="connsiteY221" fmla="*/ 3664744 h 4886325"/>
              <a:gd name="connsiteX222" fmla="*/ 1714976 w 4562475"/>
              <a:gd name="connsiteY222" fmla="*/ 3583781 h 4886325"/>
              <a:gd name="connsiteX223" fmla="*/ 1634014 w 4562475"/>
              <a:gd name="connsiteY223" fmla="*/ 3664744 h 4886325"/>
              <a:gd name="connsiteX224" fmla="*/ 1714976 w 4562475"/>
              <a:gd name="connsiteY224" fmla="*/ 3745706 h 4886325"/>
              <a:gd name="connsiteX225" fmla="*/ 1795939 w 4562475"/>
              <a:gd name="connsiteY225" fmla="*/ 3664744 h 4886325"/>
              <a:gd name="connsiteX226" fmla="*/ 1633061 w 4562475"/>
              <a:gd name="connsiteY226" fmla="*/ 2201704 h 4886325"/>
              <a:gd name="connsiteX227" fmla="*/ 1714024 w 4562475"/>
              <a:gd name="connsiteY227" fmla="*/ 2282666 h 4886325"/>
              <a:gd name="connsiteX228" fmla="*/ 1794986 w 4562475"/>
              <a:gd name="connsiteY228" fmla="*/ 2201704 h 4886325"/>
              <a:gd name="connsiteX229" fmla="*/ 1714024 w 4562475"/>
              <a:gd name="connsiteY229" fmla="*/ 2120741 h 4886325"/>
              <a:gd name="connsiteX230" fmla="*/ 1633061 w 4562475"/>
              <a:gd name="connsiteY230" fmla="*/ 220170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4562475" h="4886325">
                <a:moveTo>
                  <a:pt x="2608421" y="1145381"/>
                </a:moveTo>
                <a:cubicBezTo>
                  <a:pt x="2608421" y="936784"/>
                  <a:pt x="2805589" y="738664"/>
                  <a:pt x="3015139" y="738664"/>
                </a:cubicBezTo>
                <a:cubicBezTo>
                  <a:pt x="3059906" y="738664"/>
                  <a:pt x="3096101" y="774859"/>
                  <a:pt x="3096101" y="819626"/>
                </a:cubicBezTo>
                <a:cubicBezTo>
                  <a:pt x="3096101" y="864394"/>
                  <a:pt x="3059906" y="900589"/>
                  <a:pt x="3015139" y="900589"/>
                </a:cubicBezTo>
                <a:cubicBezTo>
                  <a:pt x="2897029" y="900589"/>
                  <a:pt x="2771299" y="1026319"/>
                  <a:pt x="2771299" y="1144429"/>
                </a:cubicBezTo>
                <a:cubicBezTo>
                  <a:pt x="2771299" y="1189196"/>
                  <a:pt x="2735104" y="1225391"/>
                  <a:pt x="2690336" y="1225391"/>
                </a:cubicBezTo>
                <a:cubicBezTo>
                  <a:pt x="2645569" y="1226344"/>
                  <a:pt x="2608421" y="1190149"/>
                  <a:pt x="2608421" y="1145381"/>
                </a:cubicBezTo>
                <a:close/>
                <a:moveTo>
                  <a:pt x="3502819" y="2933224"/>
                </a:moveTo>
                <a:cubicBezTo>
                  <a:pt x="3458051" y="2933224"/>
                  <a:pt x="3421856" y="2969419"/>
                  <a:pt x="3421856" y="3014186"/>
                </a:cubicBezTo>
                <a:cubicBezTo>
                  <a:pt x="3421856" y="3058954"/>
                  <a:pt x="3458051" y="3095149"/>
                  <a:pt x="3502819" y="3095149"/>
                </a:cubicBezTo>
                <a:cubicBezTo>
                  <a:pt x="3620929" y="3095149"/>
                  <a:pt x="3746659" y="3220879"/>
                  <a:pt x="3746659" y="3338989"/>
                </a:cubicBezTo>
                <a:cubicBezTo>
                  <a:pt x="3746659" y="3383756"/>
                  <a:pt x="3782854" y="3419951"/>
                  <a:pt x="3827621" y="3419951"/>
                </a:cubicBezTo>
                <a:cubicBezTo>
                  <a:pt x="3872389" y="3419951"/>
                  <a:pt x="3908584" y="3383756"/>
                  <a:pt x="3908584" y="3338989"/>
                </a:cubicBezTo>
                <a:cubicBezTo>
                  <a:pt x="3909536" y="3130391"/>
                  <a:pt x="3712369" y="2933224"/>
                  <a:pt x="3502819" y="2933224"/>
                </a:cubicBezTo>
                <a:close/>
                <a:moveTo>
                  <a:pt x="3828574" y="1957864"/>
                </a:moveTo>
                <a:cubicBezTo>
                  <a:pt x="3783806" y="1957864"/>
                  <a:pt x="3747611" y="1994059"/>
                  <a:pt x="3747611" y="2038826"/>
                </a:cubicBezTo>
                <a:cubicBezTo>
                  <a:pt x="3747611" y="2156936"/>
                  <a:pt x="3621881" y="2282666"/>
                  <a:pt x="3503771" y="2282666"/>
                </a:cubicBezTo>
                <a:cubicBezTo>
                  <a:pt x="3459004" y="2282666"/>
                  <a:pt x="3422809" y="2318861"/>
                  <a:pt x="3422809" y="2363629"/>
                </a:cubicBezTo>
                <a:cubicBezTo>
                  <a:pt x="3422809" y="2408396"/>
                  <a:pt x="3459004" y="2444591"/>
                  <a:pt x="3503771" y="2444591"/>
                </a:cubicBezTo>
                <a:cubicBezTo>
                  <a:pt x="3712369" y="2444591"/>
                  <a:pt x="3910489" y="2247424"/>
                  <a:pt x="3910489" y="2037874"/>
                </a:cubicBezTo>
                <a:cubicBezTo>
                  <a:pt x="3909536" y="1994059"/>
                  <a:pt x="3873341" y="1957864"/>
                  <a:pt x="3828574" y="1957864"/>
                </a:cubicBezTo>
                <a:close/>
                <a:moveTo>
                  <a:pt x="3015139" y="2282666"/>
                </a:moveTo>
                <a:cubicBezTo>
                  <a:pt x="3059906" y="2282666"/>
                  <a:pt x="3096101" y="2246471"/>
                  <a:pt x="3096101" y="2201704"/>
                </a:cubicBezTo>
                <a:cubicBezTo>
                  <a:pt x="3096101" y="2156936"/>
                  <a:pt x="3059906" y="2120741"/>
                  <a:pt x="3015139" y="2120741"/>
                </a:cubicBezTo>
                <a:cubicBezTo>
                  <a:pt x="2897029" y="2120741"/>
                  <a:pt x="2771299" y="1995011"/>
                  <a:pt x="2771299" y="1876901"/>
                </a:cubicBezTo>
                <a:cubicBezTo>
                  <a:pt x="2771299" y="1832134"/>
                  <a:pt x="2735104" y="1795939"/>
                  <a:pt x="2690336" y="1795939"/>
                </a:cubicBezTo>
                <a:cubicBezTo>
                  <a:pt x="2645569" y="1795939"/>
                  <a:pt x="2609374" y="1832134"/>
                  <a:pt x="2609374" y="1876901"/>
                </a:cubicBezTo>
                <a:cubicBezTo>
                  <a:pt x="2608421" y="2085499"/>
                  <a:pt x="2806541" y="2282666"/>
                  <a:pt x="3015139" y="2282666"/>
                </a:cubicBezTo>
                <a:close/>
                <a:moveTo>
                  <a:pt x="2690336" y="3258026"/>
                </a:moveTo>
                <a:cubicBezTo>
                  <a:pt x="2735104" y="3258026"/>
                  <a:pt x="2771299" y="3221831"/>
                  <a:pt x="2771299" y="3177064"/>
                </a:cubicBezTo>
                <a:cubicBezTo>
                  <a:pt x="2771299" y="3058954"/>
                  <a:pt x="2897029" y="2933224"/>
                  <a:pt x="3015139" y="2933224"/>
                </a:cubicBezTo>
                <a:cubicBezTo>
                  <a:pt x="3059906" y="2933224"/>
                  <a:pt x="3096101" y="2897029"/>
                  <a:pt x="3096101" y="2852261"/>
                </a:cubicBezTo>
                <a:cubicBezTo>
                  <a:pt x="3096101" y="2807494"/>
                  <a:pt x="3059906" y="2771299"/>
                  <a:pt x="3015139" y="2771299"/>
                </a:cubicBezTo>
                <a:cubicBezTo>
                  <a:pt x="2806541" y="2771299"/>
                  <a:pt x="2608421" y="2968466"/>
                  <a:pt x="2608421" y="3178016"/>
                </a:cubicBezTo>
                <a:cubicBezTo>
                  <a:pt x="2608421" y="3221831"/>
                  <a:pt x="2645569" y="3258026"/>
                  <a:pt x="2690336" y="3258026"/>
                </a:cubicBezTo>
                <a:close/>
                <a:moveTo>
                  <a:pt x="3665696" y="1470184"/>
                </a:moveTo>
                <a:cubicBezTo>
                  <a:pt x="3547586" y="1470184"/>
                  <a:pt x="3421856" y="1344454"/>
                  <a:pt x="3421856" y="1226344"/>
                </a:cubicBezTo>
                <a:cubicBezTo>
                  <a:pt x="3421856" y="1181576"/>
                  <a:pt x="3385661" y="1145381"/>
                  <a:pt x="3340894" y="1145381"/>
                </a:cubicBezTo>
                <a:cubicBezTo>
                  <a:pt x="3296126" y="1145381"/>
                  <a:pt x="3259931" y="1181576"/>
                  <a:pt x="3259931" y="1226344"/>
                </a:cubicBezTo>
                <a:cubicBezTo>
                  <a:pt x="3259931" y="1434941"/>
                  <a:pt x="3457099" y="1633061"/>
                  <a:pt x="3666649" y="1633061"/>
                </a:cubicBezTo>
                <a:cubicBezTo>
                  <a:pt x="3711416" y="1633061"/>
                  <a:pt x="3747611" y="1596866"/>
                  <a:pt x="3747611" y="1552099"/>
                </a:cubicBezTo>
                <a:cubicBezTo>
                  <a:pt x="3746659" y="1506379"/>
                  <a:pt x="3710464" y="1470184"/>
                  <a:pt x="3665696" y="1470184"/>
                </a:cubicBezTo>
                <a:close/>
                <a:moveTo>
                  <a:pt x="2934176" y="3664744"/>
                </a:moveTo>
                <a:cubicBezTo>
                  <a:pt x="2934176" y="3709511"/>
                  <a:pt x="2970371" y="3745706"/>
                  <a:pt x="3015139" y="3745706"/>
                </a:cubicBezTo>
                <a:cubicBezTo>
                  <a:pt x="3133249" y="3745706"/>
                  <a:pt x="3258979" y="3871436"/>
                  <a:pt x="3258979" y="3989546"/>
                </a:cubicBezTo>
                <a:cubicBezTo>
                  <a:pt x="3258979" y="4034314"/>
                  <a:pt x="3295174" y="4070509"/>
                  <a:pt x="3339941" y="4070509"/>
                </a:cubicBezTo>
                <a:cubicBezTo>
                  <a:pt x="3384709" y="4070509"/>
                  <a:pt x="3420904" y="4034314"/>
                  <a:pt x="3420904" y="3989546"/>
                </a:cubicBezTo>
                <a:cubicBezTo>
                  <a:pt x="3420904" y="3780949"/>
                  <a:pt x="3223736" y="3582829"/>
                  <a:pt x="3014186" y="3582829"/>
                </a:cubicBezTo>
                <a:cubicBezTo>
                  <a:pt x="2970371" y="3583781"/>
                  <a:pt x="2934176" y="3619976"/>
                  <a:pt x="2934176" y="3664744"/>
                </a:cubicBezTo>
                <a:close/>
                <a:moveTo>
                  <a:pt x="4367689" y="3034189"/>
                </a:moveTo>
                <a:cubicBezTo>
                  <a:pt x="4488656" y="2927509"/>
                  <a:pt x="4560094" y="2774156"/>
                  <a:pt x="4560094" y="2607469"/>
                </a:cubicBezTo>
                <a:cubicBezTo>
                  <a:pt x="4560094" y="2433161"/>
                  <a:pt x="4482941" y="2274094"/>
                  <a:pt x="4349591" y="2166461"/>
                </a:cubicBezTo>
                <a:cubicBezTo>
                  <a:pt x="4381024" y="2100739"/>
                  <a:pt x="4397216" y="2030254"/>
                  <a:pt x="4397216" y="1956911"/>
                </a:cubicBezTo>
                <a:cubicBezTo>
                  <a:pt x="4397216" y="1789271"/>
                  <a:pt x="4309587" y="1634966"/>
                  <a:pt x="4170521" y="1546384"/>
                </a:cubicBezTo>
                <a:cubicBezTo>
                  <a:pt x="4212431" y="1473041"/>
                  <a:pt x="4235291" y="1391126"/>
                  <a:pt x="4235291" y="1306354"/>
                </a:cubicBezTo>
                <a:cubicBezTo>
                  <a:pt x="4235291" y="1096804"/>
                  <a:pt x="4101941" y="913924"/>
                  <a:pt x="3909536" y="847249"/>
                </a:cubicBezTo>
                <a:cubicBezTo>
                  <a:pt x="3910489" y="837724"/>
                  <a:pt x="3910489" y="828199"/>
                  <a:pt x="3910489" y="818674"/>
                </a:cubicBezTo>
                <a:cubicBezTo>
                  <a:pt x="3910489" y="550069"/>
                  <a:pt x="3691414" y="330994"/>
                  <a:pt x="3422809" y="330994"/>
                </a:cubicBezTo>
                <a:cubicBezTo>
                  <a:pt x="3357086" y="330994"/>
                  <a:pt x="3293269" y="344329"/>
                  <a:pt x="3233261" y="370046"/>
                </a:cubicBezTo>
                <a:cubicBezTo>
                  <a:pt x="3162776" y="159544"/>
                  <a:pt x="2961799" y="7144"/>
                  <a:pt x="2730341" y="7144"/>
                </a:cubicBezTo>
                <a:cubicBezTo>
                  <a:pt x="2388394" y="7144"/>
                  <a:pt x="2235994" y="315754"/>
                  <a:pt x="2203609" y="478631"/>
                </a:cubicBezTo>
                <a:cubicBezTo>
                  <a:pt x="2202656" y="481489"/>
                  <a:pt x="2203609" y="484346"/>
                  <a:pt x="2203609" y="486251"/>
                </a:cubicBezTo>
                <a:cubicBezTo>
                  <a:pt x="2203609" y="489109"/>
                  <a:pt x="2201704" y="491014"/>
                  <a:pt x="2201704" y="493871"/>
                </a:cubicBezTo>
                <a:lnTo>
                  <a:pt x="2201704" y="4309587"/>
                </a:lnTo>
                <a:cubicBezTo>
                  <a:pt x="2183606" y="4540091"/>
                  <a:pt x="1987391" y="4721066"/>
                  <a:pt x="1754981" y="4721066"/>
                </a:cubicBezTo>
                <a:cubicBezTo>
                  <a:pt x="1522571" y="4721066"/>
                  <a:pt x="1327309" y="4540091"/>
                  <a:pt x="1310164" y="4308634"/>
                </a:cubicBezTo>
                <a:cubicBezTo>
                  <a:pt x="1307306" y="4266724"/>
                  <a:pt x="1269206" y="4233387"/>
                  <a:pt x="1226344" y="4233387"/>
                </a:cubicBezTo>
                <a:cubicBezTo>
                  <a:pt x="1200626" y="4233387"/>
                  <a:pt x="1176814" y="4244816"/>
                  <a:pt x="1161574" y="4265772"/>
                </a:cubicBezTo>
                <a:cubicBezTo>
                  <a:pt x="1098709" y="4348639"/>
                  <a:pt x="1003459" y="4396264"/>
                  <a:pt x="901541" y="4396264"/>
                </a:cubicBezTo>
                <a:cubicBezTo>
                  <a:pt x="722471" y="4396264"/>
                  <a:pt x="576739" y="4250531"/>
                  <a:pt x="576739" y="4071461"/>
                </a:cubicBezTo>
                <a:cubicBezTo>
                  <a:pt x="576739" y="3998119"/>
                  <a:pt x="602456" y="3926681"/>
                  <a:pt x="651034" y="3867626"/>
                </a:cubicBezTo>
                <a:cubicBezTo>
                  <a:pt x="672941" y="3840956"/>
                  <a:pt x="675799" y="3802856"/>
                  <a:pt x="656749" y="3773329"/>
                </a:cubicBezTo>
                <a:cubicBezTo>
                  <a:pt x="638651" y="3743801"/>
                  <a:pt x="603409" y="3729514"/>
                  <a:pt x="569119" y="3737134"/>
                </a:cubicBezTo>
                <a:cubicBezTo>
                  <a:pt x="541496" y="3743801"/>
                  <a:pt x="517684" y="3746659"/>
                  <a:pt x="494824" y="3746659"/>
                </a:cubicBezTo>
                <a:cubicBezTo>
                  <a:pt x="315754" y="3746659"/>
                  <a:pt x="170021" y="3600926"/>
                  <a:pt x="170021" y="3421856"/>
                </a:cubicBezTo>
                <a:cubicBezTo>
                  <a:pt x="170021" y="3287554"/>
                  <a:pt x="254794" y="3165634"/>
                  <a:pt x="381476" y="3118009"/>
                </a:cubicBezTo>
                <a:cubicBezTo>
                  <a:pt x="411956" y="3106579"/>
                  <a:pt x="431959" y="3078956"/>
                  <a:pt x="433864" y="3046571"/>
                </a:cubicBezTo>
                <a:cubicBezTo>
                  <a:pt x="435769" y="3014186"/>
                  <a:pt x="418624" y="2984659"/>
                  <a:pt x="390049" y="2969419"/>
                </a:cubicBezTo>
                <a:cubicBezTo>
                  <a:pt x="253841" y="2898934"/>
                  <a:pt x="169069" y="2760821"/>
                  <a:pt x="169069" y="2608421"/>
                </a:cubicBezTo>
                <a:cubicBezTo>
                  <a:pt x="169069" y="2464594"/>
                  <a:pt x="242411" y="2335054"/>
                  <a:pt x="366236" y="2260759"/>
                </a:cubicBezTo>
                <a:cubicBezTo>
                  <a:pt x="385286" y="2249329"/>
                  <a:pt x="398621" y="2230279"/>
                  <a:pt x="403384" y="2208371"/>
                </a:cubicBezTo>
                <a:cubicBezTo>
                  <a:pt x="408146" y="2186464"/>
                  <a:pt x="403384" y="2163604"/>
                  <a:pt x="390049" y="2144554"/>
                </a:cubicBezTo>
                <a:cubicBezTo>
                  <a:pt x="350996" y="2089309"/>
                  <a:pt x="330994" y="2024539"/>
                  <a:pt x="330994" y="1958816"/>
                </a:cubicBezTo>
                <a:cubicBezTo>
                  <a:pt x="330994" y="1823561"/>
                  <a:pt x="416719" y="1701641"/>
                  <a:pt x="545306" y="1654969"/>
                </a:cubicBezTo>
                <a:cubicBezTo>
                  <a:pt x="571024" y="1645444"/>
                  <a:pt x="590074" y="1624489"/>
                  <a:pt x="596741" y="1598771"/>
                </a:cubicBezTo>
                <a:cubicBezTo>
                  <a:pt x="603409" y="1573054"/>
                  <a:pt x="596741" y="1544479"/>
                  <a:pt x="578644" y="1524476"/>
                </a:cubicBezTo>
                <a:cubicBezTo>
                  <a:pt x="524351" y="1464469"/>
                  <a:pt x="494824" y="1387316"/>
                  <a:pt x="494824" y="1309211"/>
                </a:cubicBezTo>
                <a:cubicBezTo>
                  <a:pt x="494824" y="1152049"/>
                  <a:pt x="608171" y="1017746"/>
                  <a:pt x="763429" y="990124"/>
                </a:cubicBezTo>
                <a:cubicBezTo>
                  <a:pt x="785336" y="986314"/>
                  <a:pt x="804386" y="973931"/>
                  <a:pt x="816769" y="954881"/>
                </a:cubicBezTo>
                <a:cubicBezTo>
                  <a:pt x="829151" y="936784"/>
                  <a:pt x="832961" y="913924"/>
                  <a:pt x="828199" y="892016"/>
                </a:cubicBezTo>
                <a:cubicBezTo>
                  <a:pt x="822484" y="866299"/>
                  <a:pt x="819626" y="843439"/>
                  <a:pt x="819626" y="821531"/>
                </a:cubicBezTo>
                <a:cubicBezTo>
                  <a:pt x="819626" y="642461"/>
                  <a:pt x="965359" y="496729"/>
                  <a:pt x="1144429" y="496729"/>
                </a:cubicBezTo>
                <a:cubicBezTo>
                  <a:pt x="1214914" y="496729"/>
                  <a:pt x="1282541" y="520541"/>
                  <a:pt x="1340644" y="564356"/>
                </a:cubicBezTo>
                <a:cubicBezTo>
                  <a:pt x="1364456" y="582454"/>
                  <a:pt x="1395889" y="586264"/>
                  <a:pt x="1422559" y="573881"/>
                </a:cubicBezTo>
                <a:cubicBezTo>
                  <a:pt x="1450181" y="561499"/>
                  <a:pt x="1468279" y="535781"/>
                  <a:pt x="1471136" y="506254"/>
                </a:cubicBezTo>
                <a:cubicBezTo>
                  <a:pt x="1486376" y="318611"/>
                  <a:pt x="1646396" y="170974"/>
                  <a:pt x="1834991" y="170974"/>
                </a:cubicBezTo>
                <a:cubicBezTo>
                  <a:pt x="1925479" y="170974"/>
                  <a:pt x="2000726" y="200501"/>
                  <a:pt x="2063591" y="259556"/>
                </a:cubicBezTo>
                <a:cubicBezTo>
                  <a:pt x="2095976" y="290036"/>
                  <a:pt x="2147411" y="289084"/>
                  <a:pt x="2178844" y="255746"/>
                </a:cubicBezTo>
                <a:cubicBezTo>
                  <a:pt x="2209324" y="223361"/>
                  <a:pt x="2208371" y="171926"/>
                  <a:pt x="2175986" y="140494"/>
                </a:cubicBezTo>
                <a:cubicBezTo>
                  <a:pt x="2083594" y="51911"/>
                  <a:pt x="1968341" y="7144"/>
                  <a:pt x="1836896" y="7144"/>
                </a:cubicBezTo>
                <a:cubicBezTo>
                  <a:pt x="1606391" y="7144"/>
                  <a:pt x="1404461" y="159544"/>
                  <a:pt x="1334929" y="370999"/>
                </a:cubicBezTo>
                <a:cubicBezTo>
                  <a:pt x="1274921" y="345281"/>
                  <a:pt x="1211104" y="331946"/>
                  <a:pt x="1145381" y="331946"/>
                </a:cubicBezTo>
                <a:cubicBezTo>
                  <a:pt x="876776" y="331946"/>
                  <a:pt x="657701" y="551021"/>
                  <a:pt x="657701" y="819626"/>
                </a:cubicBezTo>
                <a:cubicBezTo>
                  <a:pt x="657701" y="829151"/>
                  <a:pt x="657701" y="838676"/>
                  <a:pt x="658654" y="848201"/>
                </a:cubicBezTo>
                <a:cubicBezTo>
                  <a:pt x="466249" y="915829"/>
                  <a:pt x="332899" y="1097756"/>
                  <a:pt x="332899" y="1307306"/>
                </a:cubicBezTo>
                <a:cubicBezTo>
                  <a:pt x="332899" y="1391126"/>
                  <a:pt x="355759" y="1473994"/>
                  <a:pt x="397669" y="1547336"/>
                </a:cubicBezTo>
                <a:cubicBezTo>
                  <a:pt x="258604" y="1635919"/>
                  <a:pt x="170974" y="1790224"/>
                  <a:pt x="170974" y="1957864"/>
                </a:cubicBezTo>
                <a:cubicBezTo>
                  <a:pt x="170974" y="2030254"/>
                  <a:pt x="187166" y="2101691"/>
                  <a:pt x="218599" y="2167414"/>
                </a:cubicBezTo>
                <a:cubicBezTo>
                  <a:pt x="84296" y="2274094"/>
                  <a:pt x="7144" y="2434114"/>
                  <a:pt x="7144" y="2608421"/>
                </a:cubicBezTo>
                <a:cubicBezTo>
                  <a:pt x="7144" y="2774156"/>
                  <a:pt x="78581" y="2928461"/>
                  <a:pt x="199549" y="3035141"/>
                </a:cubicBezTo>
                <a:cubicBezTo>
                  <a:pt x="80486" y="3125629"/>
                  <a:pt x="7144" y="3267551"/>
                  <a:pt x="7144" y="3420904"/>
                </a:cubicBezTo>
                <a:cubicBezTo>
                  <a:pt x="7144" y="3672364"/>
                  <a:pt x="198596" y="3880009"/>
                  <a:pt x="443389" y="3905726"/>
                </a:cubicBezTo>
                <a:cubicBezTo>
                  <a:pt x="424339" y="3958114"/>
                  <a:pt x="413861" y="4014311"/>
                  <a:pt x="413861" y="4071461"/>
                </a:cubicBezTo>
                <a:cubicBezTo>
                  <a:pt x="413861" y="4340066"/>
                  <a:pt x="632936" y="4559141"/>
                  <a:pt x="901541" y="4559141"/>
                </a:cubicBezTo>
                <a:cubicBezTo>
                  <a:pt x="1002506" y="4559141"/>
                  <a:pt x="1098709" y="4528662"/>
                  <a:pt x="1179671" y="4472464"/>
                </a:cubicBezTo>
                <a:cubicBezTo>
                  <a:pt x="1262539" y="4712494"/>
                  <a:pt x="1492091" y="4883944"/>
                  <a:pt x="1755934" y="4883944"/>
                </a:cubicBezTo>
                <a:cubicBezTo>
                  <a:pt x="2074069" y="4883944"/>
                  <a:pt x="2341721" y="4636294"/>
                  <a:pt x="2365534" y="4321016"/>
                </a:cubicBezTo>
                <a:cubicBezTo>
                  <a:pt x="2365534" y="4320064"/>
                  <a:pt x="2365534" y="4319112"/>
                  <a:pt x="2365534" y="4318159"/>
                </a:cubicBezTo>
                <a:cubicBezTo>
                  <a:pt x="2365534" y="4317206"/>
                  <a:pt x="2366486" y="4316254"/>
                  <a:pt x="2366486" y="4315301"/>
                </a:cubicBezTo>
                <a:lnTo>
                  <a:pt x="2366486" y="503396"/>
                </a:lnTo>
                <a:cubicBezTo>
                  <a:pt x="2378869" y="453866"/>
                  <a:pt x="2458879" y="169069"/>
                  <a:pt x="2732246" y="169069"/>
                </a:cubicBezTo>
                <a:cubicBezTo>
                  <a:pt x="2920841" y="169069"/>
                  <a:pt x="3080861" y="316706"/>
                  <a:pt x="3096101" y="504349"/>
                </a:cubicBezTo>
                <a:cubicBezTo>
                  <a:pt x="3098959" y="533876"/>
                  <a:pt x="3117056" y="559594"/>
                  <a:pt x="3144679" y="571976"/>
                </a:cubicBezTo>
                <a:cubicBezTo>
                  <a:pt x="3171349" y="584359"/>
                  <a:pt x="3203734" y="580549"/>
                  <a:pt x="3226594" y="562451"/>
                </a:cubicBezTo>
                <a:cubicBezTo>
                  <a:pt x="3284696" y="517684"/>
                  <a:pt x="3352324" y="494824"/>
                  <a:pt x="3422809" y="494824"/>
                </a:cubicBezTo>
                <a:cubicBezTo>
                  <a:pt x="3601879" y="494824"/>
                  <a:pt x="3747611" y="640556"/>
                  <a:pt x="3747611" y="819626"/>
                </a:cubicBezTo>
                <a:cubicBezTo>
                  <a:pt x="3747611" y="841534"/>
                  <a:pt x="3744754" y="865346"/>
                  <a:pt x="3739039" y="890111"/>
                </a:cubicBezTo>
                <a:cubicBezTo>
                  <a:pt x="3734276" y="912019"/>
                  <a:pt x="3738086" y="934879"/>
                  <a:pt x="3750469" y="952976"/>
                </a:cubicBezTo>
                <a:cubicBezTo>
                  <a:pt x="3762851" y="971074"/>
                  <a:pt x="3781901" y="984409"/>
                  <a:pt x="3803809" y="988219"/>
                </a:cubicBezTo>
                <a:cubicBezTo>
                  <a:pt x="3959066" y="1015841"/>
                  <a:pt x="4072414" y="1150144"/>
                  <a:pt x="4072414" y="1307306"/>
                </a:cubicBezTo>
                <a:cubicBezTo>
                  <a:pt x="4072414" y="1386364"/>
                  <a:pt x="4042886" y="1462564"/>
                  <a:pt x="3988594" y="1522571"/>
                </a:cubicBezTo>
                <a:cubicBezTo>
                  <a:pt x="3970496" y="1542574"/>
                  <a:pt x="3963829" y="1570196"/>
                  <a:pt x="3970496" y="1596866"/>
                </a:cubicBezTo>
                <a:cubicBezTo>
                  <a:pt x="3977164" y="1622584"/>
                  <a:pt x="3996214" y="1644491"/>
                  <a:pt x="4021931" y="1653064"/>
                </a:cubicBezTo>
                <a:cubicBezTo>
                  <a:pt x="4149566" y="1699736"/>
                  <a:pt x="4236244" y="1821656"/>
                  <a:pt x="4236244" y="1956911"/>
                </a:cubicBezTo>
                <a:cubicBezTo>
                  <a:pt x="4236244" y="2023586"/>
                  <a:pt x="4215289" y="2087404"/>
                  <a:pt x="4177189" y="2142649"/>
                </a:cubicBezTo>
                <a:cubicBezTo>
                  <a:pt x="4163854" y="2160746"/>
                  <a:pt x="4159091" y="2183606"/>
                  <a:pt x="4163854" y="2206466"/>
                </a:cubicBezTo>
                <a:cubicBezTo>
                  <a:pt x="4168616" y="2228374"/>
                  <a:pt x="4181951" y="2247424"/>
                  <a:pt x="4201001" y="2258854"/>
                </a:cubicBezTo>
                <a:cubicBezTo>
                  <a:pt x="4324826" y="2333149"/>
                  <a:pt x="4398169" y="2463641"/>
                  <a:pt x="4398169" y="2606516"/>
                </a:cubicBezTo>
                <a:cubicBezTo>
                  <a:pt x="4398169" y="2758916"/>
                  <a:pt x="4313397" y="2897029"/>
                  <a:pt x="4177189" y="2967514"/>
                </a:cubicBezTo>
                <a:cubicBezTo>
                  <a:pt x="4148614" y="2981801"/>
                  <a:pt x="4131469" y="3012281"/>
                  <a:pt x="4133374" y="3044666"/>
                </a:cubicBezTo>
                <a:cubicBezTo>
                  <a:pt x="4135279" y="3077051"/>
                  <a:pt x="4156234" y="3104674"/>
                  <a:pt x="4185761" y="3116104"/>
                </a:cubicBezTo>
                <a:cubicBezTo>
                  <a:pt x="4312444" y="3163729"/>
                  <a:pt x="4397216" y="3285649"/>
                  <a:pt x="4397216" y="3419951"/>
                </a:cubicBezTo>
                <a:cubicBezTo>
                  <a:pt x="4397216" y="3599021"/>
                  <a:pt x="4251484" y="3744754"/>
                  <a:pt x="4072414" y="3744754"/>
                </a:cubicBezTo>
                <a:cubicBezTo>
                  <a:pt x="4049554" y="3744754"/>
                  <a:pt x="4025741" y="3741896"/>
                  <a:pt x="3998119" y="3735229"/>
                </a:cubicBezTo>
                <a:cubicBezTo>
                  <a:pt x="3963829" y="3727609"/>
                  <a:pt x="3929539" y="3741896"/>
                  <a:pt x="3910489" y="3771424"/>
                </a:cubicBezTo>
                <a:cubicBezTo>
                  <a:pt x="3892391" y="3800951"/>
                  <a:pt x="3894296" y="3839051"/>
                  <a:pt x="3916204" y="3865721"/>
                </a:cubicBezTo>
                <a:cubicBezTo>
                  <a:pt x="3964781" y="3925729"/>
                  <a:pt x="3990499" y="3996214"/>
                  <a:pt x="3990499" y="4069556"/>
                </a:cubicBezTo>
                <a:cubicBezTo>
                  <a:pt x="3990499" y="4248626"/>
                  <a:pt x="3844766" y="4394359"/>
                  <a:pt x="3665696" y="4394359"/>
                </a:cubicBezTo>
                <a:cubicBezTo>
                  <a:pt x="3562826" y="4394359"/>
                  <a:pt x="3468529" y="4345781"/>
                  <a:pt x="3405664" y="4261962"/>
                </a:cubicBezTo>
                <a:cubicBezTo>
                  <a:pt x="3384709" y="4234339"/>
                  <a:pt x="3348514" y="4222909"/>
                  <a:pt x="3315176" y="4233387"/>
                </a:cubicBezTo>
                <a:cubicBezTo>
                  <a:pt x="3302794" y="4237197"/>
                  <a:pt x="3292316" y="4243864"/>
                  <a:pt x="3283744" y="4252437"/>
                </a:cubicBezTo>
                <a:cubicBezTo>
                  <a:pt x="3268504" y="4265772"/>
                  <a:pt x="3258979" y="4284822"/>
                  <a:pt x="3257074" y="4306729"/>
                </a:cubicBezTo>
                <a:cubicBezTo>
                  <a:pt x="3238976" y="4538187"/>
                  <a:pt x="3043714" y="4719162"/>
                  <a:pt x="2812256" y="4719162"/>
                </a:cubicBezTo>
                <a:cubicBezTo>
                  <a:pt x="2710339" y="4719162"/>
                  <a:pt x="2613184" y="4685824"/>
                  <a:pt x="2533174" y="4622006"/>
                </a:cubicBezTo>
                <a:cubicBezTo>
                  <a:pt x="2497931" y="4594384"/>
                  <a:pt x="2446496" y="4600099"/>
                  <a:pt x="2418874" y="4635341"/>
                </a:cubicBezTo>
                <a:cubicBezTo>
                  <a:pt x="2391251" y="4670584"/>
                  <a:pt x="2396966" y="4722019"/>
                  <a:pt x="2432209" y="4749641"/>
                </a:cubicBezTo>
                <a:cubicBezTo>
                  <a:pt x="2539841" y="4834414"/>
                  <a:pt x="2675096" y="4882039"/>
                  <a:pt x="2812256" y="4882039"/>
                </a:cubicBezTo>
                <a:cubicBezTo>
                  <a:pt x="3076099" y="4882039"/>
                  <a:pt x="3305651" y="4709637"/>
                  <a:pt x="3388519" y="4469606"/>
                </a:cubicBezTo>
                <a:cubicBezTo>
                  <a:pt x="3468529" y="4525804"/>
                  <a:pt x="3564731" y="4557237"/>
                  <a:pt x="3665696" y="4557237"/>
                </a:cubicBezTo>
                <a:cubicBezTo>
                  <a:pt x="3934301" y="4557237"/>
                  <a:pt x="4153376" y="4338162"/>
                  <a:pt x="4153376" y="4069556"/>
                </a:cubicBezTo>
                <a:cubicBezTo>
                  <a:pt x="4153376" y="4012406"/>
                  <a:pt x="4143851" y="3957161"/>
                  <a:pt x="4123849" y="3903821"/>
                </a:cubicBezTo>
                <a:cubicBezTo>
                  <a:pt x="4368641" y="3878104"/>
                  <a:pt x="4560094" y="3670459"/>
                  <a:pt x="4560094" y="3418999"/>
                </a:cubicBezTo>
                <a:cubicBezTo>
                  <a:pt x="4560094" y="3267551"/>
                  <a:pt x="4486751" y="3125629"/>
                  <a:pt x="4367689" y="3034189"/>
                </a:cubicBezTo>
                <a:close/>
                <a:moveTo>
                  <a:pt x="1145381" y="1470184"/>
                </a:moveTo>
                <a:lnTo>
                  <a:pt x="1145381" y="1973104"/>
                </a:lnTo>
                <a:cubicBezTo>
                  <a:pt x="1213961" y="1997869"/>
                  <a:pt x="1268254" y="2052161"/>
                  <a:pt x="1293019" y="2120741"/>
                </a:cubicBezTo>
                <a:lnTo>
                  <a:pt x="1485424" y="2120741"/>
                </a:lnTo>
                <a:cubicBezTo>
                  <a:pt x="1518761" y="2026444"/>
                  <a:pt x="1608296" y="1957864"/>
                  <a:pt x="1714024" y="1957864"/>
                </a:cubicBezTo>
                <a:cubicBezTo>
                  <a:pt x="1848326" y="1957864"/>
                  <a:pt x="1957864" y="2067401"/>
                  <a:pt x="1957864" y="2201704"/>
                </a:cubicBezTo>
                <a:cubicBezTo>
                  <a:pt x="1957864" y="2307431"/>
                  <a:pt x="1889284" y="2396966"/>
                  <a:pt x="1794986" y="2430304"/>
                </a:cubicBezTo>
                <a:lnTo>
                  <a:pt x="1794986" y="3436144"/>
                </a:lnTo>
                <a:cubicBezTo>
                  <a:pt x="1889284" y="3469481"/>
                  <a:pt x="1957864" y="3559016"/>
                  <a:pt x="1957864" y="3664744"/>
                </a:cubicBezTo>
                <a:cubicBezTo>
                  <a:pt x="1957864" y="3770471"/>
                  <a:pt x="1889284" y="3860006"/>
                  <a:pt x="1794986" y="3893344"/>
                </a:cubicBezTo>
                <a:lnTo>
                  <a:pt x="1794986" y="4152424"/>
                </a:lnTo>
                <a:cubicBezTo>
                  <a:pt x="1794986" y="4197191"/>
                  <a:pt x="1758791" y="4233387"/>
                  <a:pt x="1714024" y="4233387"/>
                </a:cubicBezTo>
                <a:cubicBezTo>
                  <a:pt x="1669256" y="4233387"/>
                  <a:pt x="1633061" y="4197191"/>
                  <a:pt x="1633061" y="4152424"/>
                </a:cubicBezTo>
                <a:lnTo>
                  <a:pt x="1633061" y="3893344"/>
                </a:lnTo>
                <a:cubicBezTo>
                  <a:pt x="1550194" y="3863816"/>
                  <a:pt x="1488281" y="3791426"/>
                  <a:pt x="1473994" y="3701891"/>
                </a:cubicBezTo>
                <a:lnTo>
                  <a:pt x="1169194" y="3397091"/>
                </a:lnTo>
                <a:cubicBezTo>
                  <a:pt x="1169194" y="3397091"/>
                  <a:pt x="1169194" y="3396139"/>
                  <a:pt x="1168241" y="3396139"/>
                </a:cubicBezTo>
                <a:cubicBezTo>
                  <a:pt x="1136809" y="3411379"/>
                  <a:pt x="1101566" y="3420904"/>
                  <a:pt x="1063466" y="3420904"/>
                </a:cubicBezTo>
                <a:cubicBezTo>
                  <a:pt x="929164" y="3420904"/>
                  <a:pt x="819626" y="3311366"/>
                  <a:pt x="819626" y="3177064"/>
                </a:cubicBezTo>
                <a:cubicBezTo>
                  <a:pt x="819626" y="3042761"/>
                  <a:pt x="929164" y="2933224"/>
                  <a:pt x="1063466" y="2933224"/>
                </a:cubicBezTo>
                <a:cubicBezTo>
                  <a:pt x="1197769" y="2933224"/>
                  <a:pt x="1307306" y="3042761"/>
                  <a:pt x="1307306" y="3177064"/>
                </a:cubicBezTo>
                <a:cubicBezTo>
                  <a:pt x="1307306" y="3214211"/>
                  <a:pt x="1297781" y="3249454"/>
                  <a:pt x="1282541" y="3281839"/>
                </a:cubicBezTo>
                <a:cubicBezTo>
                  <a:pt x="1282541" y="3281839"/>
                  <a:pt x="1283494" y="3281839"/>
                  <a:pt x="1283494" y="3282791"/>
                </a:cubicBezTo>
                <a:lnTo>
                  <a:pt x="1519714" y="3519011"/>
                </a:lnTo>
                <a:cubicBezTo>
                  <a:pt x="1548289" y="3480911"/>
                  <a:pt x="1587341" y="3452336"/>
                  <a:pt x="1632109" y="3436144"/>
                </a:cubicBezTo>
                <a:lnTo>
                  <a:pt x="1632109" y="2430304"/>
                </a:lnTo>
                <a:cubicBezTo>
                  <a:pt x="1563529" y="2405539"/>
                  <a:pt x="1509236" y="2351246"/>
                  <a:pt x="1484471" y="2282666"/>
                </a:cubicBezTo>
                <a:lnTo>
                  <a:pt x="1293019" y="2282666"/>
                </a:lnTo>
                <a:cubicBezTo>
                  <a:pt x="1259681" y="2376964"/>
                  <a:pt x="1170146" y="2445544"/>
                  <a:pt x="1064419" y="2445544"/>
                </a:cubicBezTo>
                <a:cubicBezTo>
                  <a:pt x="930116" y="2445544"/>
                  <a:pt x="820579" y="2336006"/>
                  <a:pt x="820579" y="2201704"/>
                </a:cubicBezTo>
                <a:cubicBezTo>
                  <a:pt x="820579" y="2095976"/>
                  <a:pt x="889159" y="2006441"/>
                  <a:pt x="983456" y="1973104"/>
                </a:cubicBezTo>
                <a:lnTo>
                  <a:pt x="983456" y="1389221"/>
                </a:lnTo>
                <a:cubicBezTo>
                  <a:pt x="983456" y="1344454"/>
                  <a:pt x="1019651" y="1308259"/>
                  <a:pt x="1064419" y="1308259"/>
                </a:cubicBezTo>
                <a:lnTo>
                  <a:pt x="1486376" y="1308259"/>
                </a:lnTo>
                <a:cubicBezTo>
                  <a:pt x="1511141" y="1239679"/>
                  <a:pt x="1565434" y="1185386"/>
                  <a:pt x="1634014" y="1160621"/>
                </a:cubicBezTo>
                <a:lnTo>
                  <a:pt x="1634014" y="901541"/>
                </a:lnTo>
                <a:cubicBezTo>
                  <a:pt x="1634014" y="856774"/>
                  <a:pt x="1670209" y="820579"/>
                  <a:pt x="1714976" y="820579"/>
                </a:cubicBezTo>
                <a:cubicBezTo>
                  <a:pt x="1759744" y="820579"/>
                  <a:pt x="1795939" y="856774"/>
                  <a:pt x="1795939" y="901541"/>
                </a:cubicBezTo>
                <a:lnTo>
                  <a:pt x="1795939" y="1159669"/>
                </a:lnTo>
                <a:cubicBezTo>
                  <a:pt x="1890236" y="1193006"/>
                  <a:pt x="1958816" y="1282541"/>
                  <a:pt x="1958816" y="1388269"/>
                </a:cubicBezTo>
                <a:cubicBezTo>
                  <a:pt x="1958816" y="1522571"/>
                  <a:pt x="1849279" y="1632109"/>
                  <a:pt x="1714976" y="1632109"/>
                </a:cubicBezTo>
                <a:cubicBezTo>
                  <a:pt x="1609249" y="1632109"/>
                  <a:pt x="1519714" y="1563529"/>
                  <a:pt x="1486376" y="1469231"/>
                </a:cubicBezTo>
                <a:lnTo>
                  <a:pt x="1145381" y="1469231"/>
                </a:lnTo>
                <a:close/>
                <a:moveTo>
                  <a:pt x="1633061" y="1389221"/>
                </a:moveTo>
                <a:cubicBezTo>
                  <a:pt x="1633061" y="1433989"/>
                  <a:pt x="1669256" y="1470184"/>
                  <a:pt x="1714024" y="1470184"/>
                </a:cubicBezTo>
                <a:cubicBezTo>
                  <a:pt x="1758791" y="1470184"/>
                  <a:pt x="1794986" y="1433989"/>
                  <a:pt x="1794986" y="1389221"/>
                </a:cubicBezTo>
                <a:cubicBezTo>
                  <a:pt x="1794986" y="1344454"/>
                  <a:pt x="1758791" y="1308259"/>
                  <a:pt x="1714024" y="1308259"/>
                </a:cubicBezTo>
                <a:cubicBezTo>
                  <a:pt x="1669256" y="1308259"/>
                  <a:pt x="1633061" y="1344454"/>
                  <a:pt x="1633061" y="1389221"/>
                </a:cubicBezTo>
                <a:close/>
                <a:moveTo>
                  <a:pt x="1145381" y="3177064"/>
                </a:moveTo>
                <a:cubicBezTo>
                  <a:pt x="1145381" y="3132296"/>
                  <a:pt x="1109186" y="3096101"/>
                  <a:pt x="1064419" y="3096101"/>
                </a:cubicBezTo>
                <a:cubicBezTo>
                  <a:pt x="1019651" y="3096101"/>
                  <a:pt x="983456" y="3132296"/>
                  <a:pt x="983456" y="3177064"/>
                </a:cubicBezTo>
                <a:cubicBezTo>
                  <a:pt x="983456" y="3221831"/>
                  <a:pt x="1019651" y="3258026"/>
                  <a:pt x="1064419" y="3258026"/>
                </a:cubicBezTo>
                <a:cubicBezTo>
                  <a:pt x="1109186" y="3258026"/>
                  <a:pt x="1145381" y="3221831"/>
                  <a:pt x="1145381" y="3177064"/>
                </a:cubicBezTo>
                <a:close/>
                <a:moveTo>
                  <a:pt x="1145381" y="2201704"/>
                </a:moveTo>
                <a:cubicBezTo>
                  <a:pt x="1145381" y="2156936"/>
                  <a:pt x="1109186" y="2120741"/>
                  <a:pt x="1064419" y="2120741"/>
                </a:cubicBezTo>
                <a:cubicBezTo>
                  <a:pt x="1019651" y="2120741"/>
                  <a:pt x="983456" y="2156936"/>
                  <a:pt x="983456" y="2201704"/>
                </a:cubicBezTo>
                <a:cubicBezTo>
                  <a:pt x="983456" y="2246471"/>
                  <a:pt x="1019651" y="2282666"/>
                  <a:pt x="1064419" y="2282666"/>
                </a:cubicBezTo>
                <a:cubicBezTo>
                  <a:pt x="1109186" y="2282666"/>
                  <a:pt x="1145381" y="2246471"/>
                  <a:pt x="1145381" y="2201704"/>
                </a:cubicBezTo>
                <a:close/>
                <a:moveTo>
                  <a:pt x="1795939" y="3664744"/>
                </a:moveTo>
                <a:cubicBezTo>
                  <a:pt x="1795939" y="3619976"/>
                  <a:pt x="1759744" y="3583781"/>
                  <a:pt x="1714976" y="3583781"/>
                </a:cubicBezTo>
                <a:cubicBezTo>
                  <a:pt x="1670209" y="3583781"/>
                  <a:pt x="1634014" y="3619976"/>
                  <a:pt x="1634014" y="3664744"/>
                </a:cubicBezTo>
                <a:cubicBezTo>
                  <a:pt x="1634014" y="3709511"/>
                  <a:pt x="1670209" y="3745706"/>
                  <a:pt x="1714976" y="3745706"/>
                </a:cubicBezTo>
                <a:cubicBezTo>
                  <a:pt x="1759744" y="3745706"/>
                  <a:pt x="1795939" y="3709511"/>
                  <a:pt x="1795939" y="3664744"/>
                </a:cubicBezTo>
                <a:close/>
                <a:moveTo>
                  <a:pt x="1633061" y="2201704"/>
                </a:moveTo>
                <a:cubicBezTo>
                  <a:pt x="1633061" y="2246471"/>
                  <a:pt x="1669256" y="2282666"/>
                  <a:pt x="1714024" y="2282666"/>
                </a:cubicBezTo>
                <a:cubicBezTo>
                  <a:pt x="1758791" y="2282666"/>
                  <a:pt x="1794986" y="2246471"/>
                  <a:pt x="1794986" y="2201704"/>
                </a:cubicBezTo>
                <a:cubicBezTo>
                  <a:pt x="1794986" y="2156936"/>
                  <a:pt x="1758791" y="2120741"/>
                  <a:pt x="1714024" y="2120741"/>
                </a:cubicBezTo>
                <a:cubicBezTo>
                  <a:pt x="1669256" y="2120741"/>
                  <a:pt x="1633061" y="2156936"/>
                  <a:pt x="1633061" y="2201704"/>
                </a:cubicBezTo>
                <a:close/>
              </a:path>
            </a:pathLst>
          </a:custGeom>
          <a:solidFill>
            <a:srgbClr val="0B548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8" name="45 CuadroTexto">
            <a:extLst>
              <a:ext uri="{FF2B5EF4-FFF2-40B4-BE49-F238E27FC236}">
                <a16:creationId xmlns:a16="http://schemas.microsoft.com/office/drawing/2014/main" xmlns="" id="{4206640A-AA5E-4A22-A229-FAFC481B7FBB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9" name="47 CuadroTexto">
            <a:extLst>
              <a:ext uri="{FF2B5EF4-FFF2-40B4-BE49-F238E27FC236}">
                <a16:creationId xmlns:a16="http://schemas.microsoft.com/office/drawing/2014/main" xmlns="" id="{FB9745D1-E726-4D9A-9BAB-2CE6C1255C6C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999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DB95079-5C62-496B-BA89-78073B1BE852}"/>
              </a:ext>
            </a:extLst>
          </p:cNvPr>
          <p:cNvSpPr/>
          <p:nvPr/>
        </p:nvSpPr>
        <p:spPr>
          <a:xfrm>
            <a:off x="4367298" y="4218242"/>
            <a:ext cx="3644617" cy="23884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5CBECE1-DA3D-4FB4-B97B-63FA3C269A9A}"/>
              </a:ext>
            </a:extLst>
          </p:cNvPr>
          <p:cNvSpPr/>
          <p:nvPr/>
        </p:nvSpPr>
        <p:spPr>
          <a:xfrm>
            <a:off x="8193045" y="4218241"/>
            <a:ext cx="3644617" cy="23884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04DEED9-2E62-40DE-98E8-CD46068B35B1}"/>
              </a:ext>
            </a:extLst>
          </p:cNvPr>
          <p:cNvSpPr/>
          <p:nvPr/>
        </p:nvSpPr>
        <p:spPr>
          <a:xfrm>
            <a:off x="4396544" y="2389255"/>
            <a:ext cx="3577631" cy="1828985"/>
          </a:xfrm>
          <a:prstGeom prst="rect">
            <a:avLst/>
          </a:prstGeom>
          <a:solidFill>
            <a:schemeClr val="bg1"/>
          </a:solidFill>
          <a:ln w="57150">
            <a:solidFill>
              <a:srgbClr val="97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9DCD9837-483B-426B-AB96-6032A818C9DF}"/>
              </a:ext>
            </a:extLst>
          </p:cNvPr>
          <p:cNvSpPr/>
          <p:nvPr/>
        </p:nvSpPr>
        <p:spPr>
          <a:xfrm>
            <a:off x="8218046" y="2389255"/>
            <a:ext cx="3577631" cy="1828985"/>
          </a:xfrm>
          <a:prstGeom prst="rect">
            <a:avLst/>
          </a:prstGeom>
          <a:solidFill>
            <a:schemeClr val="bg1"/>
          </a:solidFill>
          <a:ln w="57150">
            <a:solidFill>
              <a:srgbClr val="FF7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0C423A-5A06-4150-97DA-38A1DBAB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hacemos en GAIA?</a:t>
            </a:r>
            <a:br>
              <a:rPr lang="es-ES" dirty="0"/>
            </a:b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CA0DB9B-178E-4454-862C-2A43AC413705}"/>
              </a:ext>
            </a:extLst>
          </p:cNvPr>
          <p:cNvSpPr txBox="1"/>
          <p:nvPr/>
        </p:nvSpPr>
        <p:spPr>
          <a:xfrm>
            <a:off x="641565" y="1196402"/>
            <a:ext cx="10795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Creamos, desarrollamos y ofrecemos </a:t>
            </a:r>
            <a:r>
              <a:rPr lang="es-ES" b="1" dirty="0">
                <a:solidFill>
                  <a:schemeClr val="bg1"/>
                </a:solidFill>
                <a:cs typeface="Calibri Light" panose="020F0302020204030204" pitchFamily="34" charset="0"/>
              </a:rPr>
              <a:t>soluciones avanzadas </a:t>
            </a:r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todos los sectores: </a:t>
            </a:r>
          </a:p>
          <a:p>
            <a:r>
              <a:rPr lang="es-E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Industria, Servicios, Administraciones Públicas y Sociedad.</a:t>
            </a:r>
          </a:p>
          <a:p>
            <a:endParaRPr lang="es-ES" dirty="0">
              <a:solidFill>
                <a:schemeClr val="tx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Aportamos soluciones de 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Innovación Colaborativa a través de la metodología Living </a:t>
            </a:r>
            <a:r>
              <a:rPr lang="es-ES" b="1" dirty="0" err="1">
                <a:solidFill>
                  <a:schemeClr val="tx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Lab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3 Espacios de Oportunidad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64C0563-5A34-42EF-8362-EDEED26C6520}"/>
              </a:ext>
            </a:extLst>
          </p:cNvPr>
          <p:cNvSpPr/>
          <p:nvPr/>
        </p:nvSpPr>
        <p:spPr>
          <a:xfrm>
            <a:off x="541551" y="4218243"/>
            <a:ext cx="3644617" cy="23884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texto 22">
            <a:extLst>
              <a:ext uri="{FF2B5EF4-FFF2-40B4-BE49-F238E27FC236}">
                <a16:creationId xmlns:a16="http://schemas.microsoft.com/office/drawing/2014/main" xmlns="" id="{38ADB75B-4455-49CF-BFD1-F979FA00CF5E}"/>
              </a:ext>
            </a:extLst>
          </p:cNvPr>
          <p:cNvSpPr txBox="1">
            <a:spLocks/>
          </p:cNvSpPr>
          <p:nvPr/>
        </p:nvSpPr>
        <p:spPr>
          <a:xfrm>
            <a:off x="756525" y="4290578"/>
            <a:ext cx="3409361" cy="5640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b="1" dirty="0">
                <a:solidFill>
                  <a:srgbClr val="0B548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Smart Industry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rgbClr val="0B548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Industry 4.0 y Energía</a:t>
            </a:r>
            <a:endParaRPr lang="es-ES" dirty="0">
              <a:solidFill>
                <a:srgbClr val="0B548B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53C4BDC-F2B6-4A3C-B150-229B5C559EC2}"/>
              </a:ext>
            </a:extLst>
          </p:cNvPr>
          <p:cNvSpPr txBox="1"/>
          <p:nvPr/>
        </p:nvSpPr>
        <p:spPr>
          <a:xfrm>
            <a:off x="756525" y="4843513"/>
            <a:ext cx="3188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Modelos y sistemas de gestión y mejora de procesos, productos y organizaciones: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 y negocio.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Gestión energética.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de la nueva economía </a:t>
            </a:r>
            <a:r>
              <a:rPr lang="es-ES" sz="1400" dirty="0" err="1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Industry</a:t>
            </a: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4.0.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3808F90-FD46-4E7D-BB0E-F3EE8336FC97}"/>
              </a:ext>
            </a:extLst>
          </p:cNvPr>
          <p:cNvSpPr txBox="1"/>
          <p:nvPr/>
        </p:nvSpPr>
        <p:spPr>
          <a:xfrm>
            <a:off x="4622422" y="4842713"/>
            <a:ext cx="31486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Infraestructuras y plataformas avanzadas: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Gobernanza.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Entorno sostenible.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digitalizados para ciudadanía y empresas.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de la nueva economía </a:t>
            </a:r>
            <a:r>
              <a:rPr lang="es-ES" sz="1400" dirty="0" err="1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Territory</a:t>
            </a: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4.0.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4D022D9-B149-4592-898A-DE4D48EE80C5}"/>
              </a:ext>
            </a:extLst>
          </p:cNvPr>
          <p:cNvSpPr txBox="1"/>
          <p:nvPr/>
        </p:nvSpPr>
        <p:spPr>
          <a:xfrm>
            <a:off x="8428300" y="4796698"/>
            <a:ext cx="32842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Sistemas avanzados de promoción y mejora de áreas centradas en la ciudadanía: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Talento y emprendimiento.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Entorno de vida de la ciudadanía.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Participación y comunicación.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de la nueva economía </a:t>
            </a:r>
            <a:r>
              <a:rPr lang="es-ES" sz="1400" dirty="0" err="1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Society</a:t>
            </a:r>
            <a:r>
              <a:rPr lang="es-ES" sz="14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4.0.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xmlns="" id="{525D5076-DB05-4CE1-8454-34B88111C816}"/>
              </a:ext>
            </a:extLst>
          </p:cNvPr>
          <p:cNvSpPr txBox="1">
            <a:spLocks/>
          </p:cNvSpPr>
          <p:nvPr/>
        </p:nvSpPr>
        <p:spPr>
          <a:xfrm>
            <a:off x="4612488" y="4290577"/>
            <a:ext cx="3409361" cy="5640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Smart Territory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xmlns="" id="{3034E4B4-ED9D-4474-8047-AC398AB31028}"/>
              </a:ext>
            </a:extLst>
          </p:cNvPr>
          <p:cNvSpPr txBox="1">
            <a:spLocks/>
          </p:cNvSpPr>
          <p:nvPr/>
        </p:nvSpPr>
        <p:spPr>
          <a:xfrm>
            <a:off x="8438236" y="4290576"/>
            <a:ext cx="3409361" cy="5640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b="1" dirty="0">
                <a:solidFill>
                  <a:srgbClr val="ED7D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Smart Society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6452A23-3C21-4E8E-B5AA-CA10EE0DE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26" y="2466114"/>
            <a:ext cx="3214305" cy="162344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D579763-ABFC-48DA-A935-4127492F4D67}"/>
              </a:ext>
            </a:extLst>
          </p:cNvPr>
          <p:cNvSpPr/>
          <p:nvPr/>
        </p:nvSpPr>
        <p:spPr>
          <a:xfrm>
            <a:off x="575043" y="2389255"/>
            <a:ext cx="3577631" cy="1828985"/>
          </a:xfrm>
          <a:prstGeom prst="rect">
            <a:avLst/>
          </a:prstGeom>
          <a:solidFill>
            <a:schemeClr val="bg1"/>
          </a:solidFill>
          <a:ln w="57150">
            <a:solidFill>
              <a:srgbClr val="0B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195B895B-6195-4591-8416-32FAF91A7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25" y="2466113"/>
            <a:ext cx="1710303" cy="159497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EA8D48FB-78B2-4A44-B8AA-A8F9D691B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52" y="2466113"/>
            <a:ext cx="2590791" cy="1616015"/>
          </a:xfrm>
          <a:prstGeom prst="rect">
            <a:avLst/>
          </a:prstGeom>
        </p:spPr>
      </p:pic>
      <p:sp>
        <p:nvSpPr>
          <p:cNvPr id="21" name="45 CuadroTexto">
            <a:extLst>
              <a:ext uri="{FF2B5EF4-FFF2-40B4-BE49-F238E27FC236}">
                <a16:creationId xmlns:a16="http://schemas.microsoft.com/office/drawing/2014/main" xmlns="" id="{72FA4605-D455-4F07-BDA0-22D58E34ABF0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2" name="47 CuadroTexto">
            <a:extLst>
              <a:ext uri="{FF2B5EF4-FFF2-40B4-BE49-F238E27FC236}">
                <a16:creationId xmlns:a16="http://schemas.microsoft.com/office/drawing/2014/main" xmlns="" id="{62CB3722-37B3-4CE6-B326-4376DE07543B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253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OCEAN LIVING LAB</a:t>
            </a:r>
            <a:br>
              <a:rPr lang="es-ES" b="1" dirty="0"/>
            </a:br>
            <a:r>
              <a:rPr lang="es-ES" b="1" dirty="0"/>
              <a:t>      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PRIMER LIVING LAB TRASNFRONTERIZO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0" y="253644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47 CuadroTexto"/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09CF695-AB56-4B96-81AA-9B39E8119C7E}"/>
              </a:ext>
            </a:extLst>
          </p:cNvPr>
          <p:cNvSpPr/>
          <p:nvPr/>
        </p:nvSpPr>
        <p:spPr>
          <a:xfrm>
            <a:off x="463826" y="1866064"/>
            <a:ext cx="11304104" cy="19861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Miembro del Consejo Asesor  de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 Living Lab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primera Asociación Transfronteriza, certificada por French Tech y por la red europea de living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EnoLL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experiencia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miembro del comité ejecutivo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EnoLL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(Asociación Europea de Living Lab) y sus tres Living Lab certificados han sido de gran importancia para conseguir el certificado. </a:t>
            </a:r>
          </a:p>
          <a:p>
            <a:pPr algn="just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participación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el Ocean Living Lab se fundamenta en la promoción de la participación de empresas tecnológicas y en el diseño e implementación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laboratorio de experimentación al aire libre para el ensayo de prototipos y desarrollos tecnológicos,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Txingudi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 en la bahía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Txingudi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1400" dirty="0"/>
          </a:p>
        </p:txBody>
      </p:sp>
      <p:pic>
        <p:nvPicPr>
          <p:cNvPr id="13" name="Picture 8" descr="Resultado de imagen de Ocean living lab socoa">
            <a:extLst>
              <a:ext uri="{FF2B5EF4-FFF2-40B4-BE49-F238E27FC236}">
                <a16:creationId xmlns:a16="http://schemas.microsoft.com/office/drawing/2014/main" xmlns="" id="{C6A19526-E1B3-4AA7-9724-AF498D316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46" y="3887872"/>
            <a:ext cx="2260281" cy="149743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0" descr="Resultado de imagen de Ocean living lab">
            <a:extLst>
              <a:ext uri="{FF2B5EF4-FFF2-40B4-BE49-F238E27FC236}">
                <a16:creationId xmlns:a16="http://schemas.microsoft.com/office/drawing/2014/main" xmlns="" id="{D3FA9BDF-FB95-4C30-9BEF-76075FB9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856"/>
          <a:stretch>
            <a:fillRect/>
          </a:stretch>
        </p:blipFill>
        <p:spPr bwMode="auto">
          <a:xfrm>
            <a:off x="7798949" y="3887872"/>
            <a:ext cx="2417268" cy="149743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6" descr="Resultado de imagen de Ocean living lab socoa">
            <a:extLst>
              <a:ext uri="{FF2B5EF4-FFF2-40B4-BE49-F238E27FC236}">
                <a16:creationId xmlns:a16="http://schemas.microsoft.com/office/drawing/2014/main" xmlns="" id="{8E992E61-732B-486B-9539-08A7A446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55319"/>
          <a:stretch>
            <a:fillRect/>
          </a:stretch>
        </p:blipFill>
        <p:spPr bwMode="auto">
          <a:xfrm>
            <a:off x="4115253" y="4168121"/>
            <a:ext cx="3566871" cy="101401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E005A945-19DF-4E5D-89E4-A5C6D401BC77}"/>
              </a:ext>
            </a:extLst>
          </p:cNvPr>
          <p:cNvSpPr>
            <a:spLocks noGrp="1"/>
          </p:cNvSpPr>
          <p:nvPr/>
        </p:nvSpPr>
        <p:spPr>
          <a:xfrm>
            <a:off x="198783" y="5495141"/>
            <a:ext cx="11412025" cy="1086673"/>
          </a:xfrm>
          <a:prstGeom prst="rect">
            <a:avLst/>
          </a:prstGeom>
          <a:ln w="12700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500" b="1" dirty="0">
                <a:cs typeface="Arial" panose="020B0604020202020204" pitchFamily="34" charset="0"/>
              </a:rPr>
              <a:t>Primer LL transfronterizo para la </a:t>
            </a:r>
            <a:r>
              <a:rPr lang="es-ES" sz="1500" dirty="0">
                <a:cs typeface="Arial" panose="020B0604020202020204" pitchFamily="34" charset="0"/>
              </a:rPr>
              <a:t>promoción de las actividades acuáticas en la </a:t>
            </a:r>
            <a:r>
              <a:rPr lang="es-ES" sz="1500" dirty="0" err="1">
                <a:cs typeface="Arial" panose="020B0604020202020204" pitchFamily="34" charset="0"/>
              </a:rPr>
              <a:t>Euroregión</a:t>
            </a:r>
            <a:r>
              <a:rPr lang="es-ES" sz="1500" dirty="0">
                <a:cs typeface="Arial" panose="020B0604020202020204" pitchFamily="34" charset="0"/>
              </a:rPr>
              <a:t> Euskadi – Aquitania : </a:t>
            </a:r>
            <a:r>
              <a:rPr lang="es-ES" sz="1500" b="1" dirty="0">
                <a:cs typeface="Arial" panose="020B0604020202020204" pitchFamily="34" charset="0"/>
              </a:rPr>
              <a:t>fomento del sector , aumento de competitividad</a:t>
            </a:r>
          </a:p>
          <a:p>
            <a:pPr algn="r"/>
            <a:r>
              <a:rPr lang="es-ES" sz="1500" b="1" dirty="0">
                <a:cs typeface="Arial" panose="020B0604020202020204" pitchFamily="34" charset="0"/>
              </a:rPr>
              <a:t>Centro de referencia europeo </a:t>
            </a:r>
            <a:r>
              <a:rPr lang="es-ES" sz="1500" dirty="0">
                <a:cs typeface="Arial" panose="020B0604020202020204" pitchFamily="34" charset="0"/>
              </a:rPr>
              <a:t>sector Ocean, deslizamiento y actividades acuáticas para</a:t>
            </a:r>
          </a:p>
          <a:p>
            <a:pPr algn="r"/>
            <a:r>
              <a:rPr lang="es-ES" sz="1500" b="1" dirty="0">
                <a:cs typeface="Arial" panose="020B0604020202020204" pitchFamily="34" charset="0"/>
              </a:rPr>
              <a:t>Conectar a las empresas del territorio</a:t>
            </a:r>
          </a:p>
          <a:p>
            <a:pPr marL="0" indent="0">
              <a:buNone/>
            </a:pPr>
            <a:endParaRPr lang="es-ES" b="1" dirty="0">
              <a:cs typeface="Arial" panose="020B0604020202020204" pitchFamily="34" charset="0"/>
            </a:endParaRPr>
          </a:p>
          <a:p>
            <a:endParaRPr lang="es-ES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>
              <a:cs typeface="Arial" panose="020B0604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190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OCEAN LIVING LAB</a:t>
            </a:r>
            <a:br>
              <a:rPr lang="es-ES" b="1" dirty="0"/>
            </a:br>
            <a:r>
              <a:rPr lang="es-ES" b="1" dirty="0"/>
              <a:t>              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motor para la </a:t>
            </a:r>
            <a:r>
              <a:rPr lang="es-ES" sz="2000" b="1" i="1" dirty="0" err="1">
                <a:solidFill>
                  <a:schemeClr val="accent2"/>
                </a:solidFill>
              </a:rPr>
              <a:t>euroregión</a:t>
            </a:r>
            <a:endParaRPr lang="es-ES" sz="2000" b="1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https://upload.wikimedia.org/wikipedia/fr/1/17/Logo_Agglom%C3%A9ration_Sud_Pays_Basque.jpg"/>
          <p:cNvPicPr>
            <a:picLocks noChangeAspect="1" noChangeArrowheads="1"/>
          </p:cNvPicPr>
          <p:nvPr/>
        </p:nvPicPr>
        <p:blipFill>
          <a:blip r:embed="rId2" cstate="print"/>
          <a:srcRect t="12271"/>
          <a:stretch>
            <a:fillRect/>
          </a:stretch>
        </p:blipFill>
        <p:spPr bwMode="auto">
          <a:xfrm>
            <a:off x="1537064" y="4797314"/>
            <a:ext cx="1363957" cy="936104"/>
          </a:xfrm>
          <a:prstGeom prst="rect">
            <a:avLst/>
          </a:prstGeom>
          <a:noFill/>
        </p:spPr>
      </p:pic>
      <p:pic>
        <p:nvPicPr>
          <p:cNvPr id="6" name="Picture 6" descr="http://cdn2.surfersvillage.com/sites/default/files/field/image/ob_ae4d3a_logo-eurosima.JPG"/>
          <p:cNvPicPr>
            <a:picLocks noChangeAspect="1" noChangeArrowheads="1"/>
          </p:cNvPicPr>
          <p:nvPr/>
        </p:nvPicPr>
        <p:blipFill>
          <a:blip r:embed="rId3" cstate="print"/>
          <a:srcRect t="7143" r="2994"/>
          <a:stretch>
            <a:fillRect/>
          </a:stretch>
        </p:blipFill>
        <p:spPr bwMode="auto">
          <a:xfrm>
            <a:off x="5037494" y="4868752"/>
            <a:ext cx="1261403" cy="728244"/>
          </a:xfrm>
          <a:prstGeom prst="rect">
            <a:avLst/>
          </a:prstGeom>
          <a:noFill/>
        </p:spPr>
      </p:pic>
      <p:pic>
        <p:nvPicPr>
          <p:cNvPr id="9" name="Picture 12" descr="http://www.estia.fr/fileadmin/templates/template2012/img/logos/logo-est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7758" y="4868752"/>
            <a:ext cx="1277123" cy="576064"/>
          </a:xfrm>
          <a:prstGeom prst="rect">
            <a:avLst/>
          </a:prstGeom>
          <a:noFill/>
        </p:spPr>
      </p:pic>
      <p:pic>
        <p:nvPicPr>
          <p:cNvPr id="10" name="Picture 10" descr="http://images.macotebasque.com/items/standard/Logo-Tribo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2783" y="6011760"/>
            <a:ext cx="1728192" cy="576064"/>
          </a:xfrm>
          <a:prstGeom prst="rect">
            <a:avLst/>
          </a:prstGeom>
          <a:noFill/>
        </p:spPr>
      </p:pic>
      <p:pic>
        <p:nvPicPr>
          <p:cNvPr id="11" name="Picture 14" descr="http://www.emi.u-bordeaux.fr/images/Universite-Bordeaux-450x18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3707" y="4868752"/>
            <a:ext cx="1509798" cy="607274"/>
          </a:xfrm>
          <a:prstGeom prst="rect">
            <a:avLst/>
          </a:prstGeom>
          <a:noFill/>
        </p:spPr>
      </p:pic>
      <p:pic>
        <p:nvPicPr>
          <p:cNvPr id="12" name="Picture 18" descr="http://www.artechmedia.org/3EuropeanConference/wp-content/uploads/2011/09/FUNDAZIOA_EUSKAMPU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7956" y="6011760"/>
            <a:ext cx="1963165" cy="576064"/>
          </a:xfrm>
          <a:prstGeom prst="rect">
            <a:avLst/>
          </a:prstGeom>
          <a:noFill/>
        </p:spPr>
      </p:pic>
      <p:pic>
        <p:nvPicPr>
          <p:cNvPr id="13" name="Picture 20" descr="http://www.fomentosansebastian.eus/zaharra/templates/sustapena2013/images/fomento_de_san_sebastian_e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3377" y="5868884"/>
            <a:ext cx="2161308" cy="804058"/>
          </a:xfrm>
          <a:prstGeom prst="rect">
            <a:avLst/>
          </a:prstGeom>
          <a:noFill/>
        </p:spPr>
      </p:pic>
      <p:sp>
        <p:nvSpPr>
          <p:cNvPr id="14" name="22 CuadroTexto"/>
          <p:cNvSpPr txBox="1"/>
          <p:nvPr/>
        </p:nvSpPr>
        <p:spPr>
          <a:xfrm>
            <a:off x="3465857" y="1868356"/>
            <a:ext cx="4286280" cy="1261884"/>
          </a:xfrm>
          <a:prstGeom prst="rect">
            <a:avLst/>
          </a:prstGeom>
          <a:solidFill>
            <a:srgbClr val="FFFFFF"/>
          </a:solidFill>
          <a:ln w="9525">
            <a:noFill/>
            <a:prstDash val="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s-ES"/>
            </a:defPPr>
            <a:lvl1pPr algn="ctr">
              <a:lnSpc>
                <a:spcPct val="115000"/>
              </a:lnSpc>
              <a:spcAft>
                <a:spcPts val="1000"/>
              </a:spcAft>
              <a:defRPr sz="1100" b="1">
                <a:effectLst/>
                <a:latin typeface="Arial"/>
                <a:ea typeface="Calibri"/>
                <a:cs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800" dirty="0">
                <a:solidFill>
                  <a:schemeClr val="tx2"/>
                </a:solidFill>
              </a:rPr>
              <a:t>¿Qué ofrece a las empresas?</a:t>
            </a:r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r>
              <a:rPr lang="es-ES" dirty="0"/>
              <a:t> </a:t>
            </a:r>
          </a:p>
        </p:txBody>
      </p:sp>
      <p:sp>
        <p:nvSpPr>
          <p:cNvPr id="15" name="23 CuadroTexto"/>
          <p:cNvSpPr txBox="1"/>
          <p:nvPr/>
        </p:nvSpPr>
        <p:spPr>
          <a:xfrm>
            <a:off x="2537163" y="3439993"/>
            <a:ext cx="7272808" cy="120032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/>
                </a:solidFill>
              </a:rPr>
              <a:t>Motor de desarrollo económico</a:t>
            </a:r>
            <a:r>
              <a:rPr lang="es-ES" dirty="0">
                <a:solidFill>
                  <a:schemeClr val="tx2"/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€2,8 </a:t>
            </a:r>
            <a:r>
              <a:rPr lang="en-US" dirty="0" err="1">
                <a:solidFill>
                  <a:schemeClr val="tx2"/>
                </a:solidFill>
              </a:rPr>
              <a:t>billones</a:t>
            </a:r>
            <a:r>
              <a:rPr lang="en-US" dirty="0">
                <a:solidFill>
                  <a:schemeClr val="tx2"/>
                </a:solidFill>
              </a:rPr>
              <a:t>, 5000 </a:t>
            </a:r>
            <a:r>
              <a:rPr lang="en-US" dirty="0" err="1">
                <a:solidFill>
                  <a:schemeClr val="tx2"/>
                </a:solidFill>
              </a:rPr>
              <a:t>empleos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directos</a:t>
            </a:r>
            <a:r>
              <a:rPr lang="en-US" dirty="0">
                <a:solidFill>
                  <a:schemeClr val="tx2"/>
                </a:solidFill>
              </a:rPr>
              <a:t> y 15.000 </a:t>
            </a:r>
            <a:r>
              <a:rPr lang="en-US" dirty="0" err="1">
                <a:solidFill>
                  <a:schemeClr val="tx2"/>
                </a:solidFill>
              </a:rPr>
              <a:t>indirectos</a:t>
            </a:r>
            <a:r>
              <a:rPr lang="en-US" dirty="0">
                <a:solidFill>
                  <a:schemeClr val="tx2"/>
                </a:solidFill>
              </a:rPr>
              <a:t>, 100.000 </a:t>
            </a:r>
            <a:r>
              <a:rPr lang="en-US" dirty="0" err="1">
                <a:solidFill>
                  <a:schemeClr val="tx2"/>
                </a:solidFill>
              </a:rPr>
              <a:t>usuarios</a:t>
            </a:r>
            <a:r>
              <a:rPr lang="en-US" dirty="0">
                <a:solidFill>
                  <a:schemeClr val="tx2"/>
                </a:solidFill>
              </a:rPr>
              <a:t>, 6 </a:t>
            </a:r>
            <a:r>
              <a:rPr lang="en-US" dirty="0" err="1">
                <a:solidFill>
                  <a:schemeClr val="tx2"/>
                </a:solidFill>
              </a:rPr>
              <a:t>empresas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líderes</a:t>
            </a:r>
            <a:r>
              <a:rPr lang="en-US" dirty="0">
                <a:solidFill>
                  <a:schemeClr val="tx2"/>
                </a:solidFill>
              </a:rPr>
              <a:t> EU y 130 </a:t>
            </a:r>
            <a:r>
              <a:rPr lang="en-US" dirty="0" err="1">
                <a:solidFill>
                  <a:schemeClr val="tx2"/>
                </a:solidFill>
              </a:rPr>
              <a:t>marcas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internacionales</a:t>
            </a:r>
            <a:r>
              <a:rPr lang="en-US" dirty="0">
                <a:solidFill>
                  <a:schemeClr val="tx2"/>
                </a:solidFill>
              </a:rPr>
              <a:t>.</a:t>
            </a:r>
            <a:endParaRPr lang="es-ES" dirty="0">
              <a:solidFill>
                <a:schemeClr val="tx2"/>
              </a:solidFill>
            </a:endParaRPr>
          </a:p>
          <a:p>
            <a:endParaRPr lang="es-E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2" t="69047" r="25706" b="21826"/>
          <a:stretch/>
        </p:blipFill>
        <p:spPr bwMode="auto">
          <a:xfrm>
            <a:off x="2751478" y="2296984"/>
            <a:ext cx="6671681" cy="11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 Imagen" descr="LogoGAIA_AVIC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97254" y="5081643"/>
            <a:ext cx="1353122" cy="381149"/>
          </a:xfrm>
          <a:prstGeom prst="rect">
            <a:avLst/>
          </a:prstGeom>
        </p:spPr>
      </p:pic>
      <p:pic>
        <p:nvPicPr>
          <p:cNvPr id="30722" name="Picture 2" descr="Resultado de imagen de boardriders logo"/>
          <p:cNvPicPr>
            <a:picLocks noChangeAspect="1" noChangeArrowheads="1"/>
          </p:cNvPicPr>
          <p:nvPr/>
        </p:nvPicPr>
        <p:blipFill>
          <a:blip r:embed="rId11"/>
          <a:srcRect t="27771" b="30433"/>
          <a:stretch>
            <a:fillRect/>
          </a:stretch>
        </p:blipFill>
        <p:spPr bwMode="auto">
          <a:xfrm>
            <a:off x="3996055" y="5839097"/>
            <a:ext cx="2000250" cy="836023"/>
          </a:xfrm>
          <a:prstGeom prst="rect">
            <a:avLst/>
          </a:prstGeom>
          <a:noFill/>
        </p:spPr>
      </p:pic>
      <p:sp>
        <p:nvSpPr>
          <p:cNvPr id="18" name="45 CuadroTexto"/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9" name="47 CuadroTexto"/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651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51" r="49580" b="6250"/>
          <a:stretch>
            <a:fillRect/>
          </a:stretch>
        </p:blipFill>
        <p:spPr bwMode="auto">
          <a:xfrm>
            <a:off x="6096000" y="1942578"/>
            <a:ext cx="4462114" cy="347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ángulo 21"/>
          <p:cNvSpPr/>
          <p:nvPr/>
        </p:nvSpPr>
        <p:spPr>
          <a:xfrm>
            <a:off x="688138" y="2027595"/>
            <a:ext cx="3429898" cy="4524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i="1" dirty="0">
                <a:latin typeface="Calibri" panose="020F0502020204030204" pitchFamily="34" charset="0"/>
              </a:rPr>
              <a:t>Nuestra asociación, de dimensión tanto transfronteriza como </a:t>
            </a:r>
            <a:r>
              <a:rPr lang="es-ES" sz="1600" i="1" dirty="0" err="1">
                <a:latin typeface="Calibri" panose="020F0502020204030204" pitchFamily="34" charset="0"/>
              </a:rPr>
              <a:t>eurorregional</a:t>
            </a:r>
            <a:r>
              <a:rPr lang="es-ES" sz="1600" i="1" dirty="0">
                <a:latin typeface="Calibri" panose="020F0502020204030204" pitchFamily="34" charset="0"/>
              </a:rPr>
              <a:t>, es una herramienta que pretende fomentar la innovación colaborativa y la transferencia de tecnologías de empresas del sector del deslizamiento, deportes de acción, acuáticos y náuticos.</a:t>
            </a:r>
          </a:p>
          <a:p>
            <a:pPr algn="just"/>
            <a:r>
              <a:rPr lang="es-ES" sz="1600" i="1" dirty="0">
                <a:latin typeface="Calibri" panose="020F0502020204030204" pitchFamily="34" charset="0"/>
              </a:rPr>
              <a:t>Este sector, liderado a nivel local por dos grandes grupos a nivel mundial (</a:t>
            </a:r>
            <a:r>
              <a:rPr lang="es-ES" sz="1600" i="1" dirty="0" err="1">
                <a:latin typeface="Calibri" panose="020F0502020204030204" pitchFamily="34" charset="0"/>
              </a:rPr>
              <a:t>Boardriders</a:t>
            </a:r>
            <a:r>
              <a:rPr lang="es-ES" sz="1600" i="1" dirty="0">
                <a:latin typeface="Calibri" panose="020F0502020204030204" pitchFamily="34" charset="0"/>
              </a:rPr>
              <a:t> instalado en San Juan de Luz y </a:t>
            </a:r>
            <a:r>
              <a:rPr lang="es-ES" sz="1600" i="1" dirty="0" err="1">
                <a:latin typeface="Calibri" panose="020F0502020204030204" pitchFamily="34" charset="0"/>
              </a:rPr>
              <a:t>Water</a:t>
            </a:r>
            <a:r>
              <a:rPr lang="es-ES" sz="1600" i="1" dirty="0">
                <a:latin typeface="Calibri" panose="020F0502020204030204" pitchFamily="34" charset="0"/>
              </a:rPr>
              <a:t> </a:t>
            </a:r>
            <a:r>
              <a:rPr lang="es-ES" sz="1600" i="1" dirty="0" err="1">
                <a:latin typeface="Calibri" panose="020F0502020204030204" pitchFamily="34" charset="0"/>
              </a:rPr>
              <a:t>Sports</a:t>
            </a:r>
            <a:r>
              <a:rPr lang="es-ES" sz="1600" i="1" dirty="0">
                <a:latin typeface="Calibri" panose="020F0502020204030204" pitchFamily="34" charset="0"/>
              </a:rPr>
              <a:t> Center by </a:t>
            </a:r>
            <a:r>
              <a:rPr lang="es-ES" sz="1600" i="1" dirty="0" err="1">
                <a:latin typeface="Calibri" panose="020F0502020204030204" pitchFamily="34" charset="0"/>
              </a:rPr>
              <a:t>Décathlon</a:t>
            </a:r>
            <a:r>
              <a:rPr lang="es-ES" sz="1600" i="1" dirty="0">
                <a:latin typeface="Calibri" panose="020F0502020204030204" pitchFamily="34" charset="0"/>
              </a:rPr>
              <a:t> de Hendaya) incide en el peso económico del mercado del deporte en Francia que supone 275 000 empleos y un volumen de facturación de 37 </a:t>
            </a:r>
            <a:r>
              <a:rPr lang="es-ES" sz="1600" i="1" dirty="0" err="1">
                <a:latin typeface="Calibri" panose="020F0502020204030204" pitchFamily="34" charset="0"/>
              </a:rPr>
              <a:t>Mds</a:t>
            </a:r>
            <a:r>
              <a:rPr lang="es-ES" sz="1600" i="1" dirty="0">
                <a:latin typeface="Calibri" panose="020F0502020204030204" pitchFamily="34" charset="0"/>
              </a:rPr>
              <a:t>€ anuales, es decir, cerca del 1,8 % del PIB</a:t>
            </a:r>
            <a:endParaRPr lang="es-ES" sz="1600" i="1" dirty="0">
              <a:solidFill>
                <a:schemeClr val="tx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27 Rectángulo"/>
          <p:cNvSpPr/>
          <p:nvPr/>
        </p:nvSpPr>
        <p:spPr>
          <a:xfrm>
            <a:off x="4506715" y="5653796"/>
            <a:ext cx="6997147" cy="830997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alibri" panose="020F0502020204030204" pitchFamily="34" charset="0"/>
              </a:rPr>
              <a:t>El ecosistema de </a:t>
            </a:r>
            <a:r>
              <a:rPr lang="es-ES" sz="1600" dirty="0" err="1">
                <a:latin typeface="Calibri" panose="020F0502020204030204" pitchFamily="34" charset="0"/>
              </a:rPr>
              <a:t>startups</a:t>
            </a:r>
            <a:r>
              <a:rPr lang="es-ES" sz="1600" dirty="0">
                <a:latin typeface="Calibri" panose="020F0502020204030204" pitchFamily="34" charset="0"/>
              </a:rPr>
              <a:t> convierte nuestro espacio transfronterizo en </a:t>
            </a:r>
            <a:r>
              <a:rPr lang="es-ES" sz="1600" b="1" dirty="0">
                <a:latin typeface="Calibri" panose="020F0502020204030204" pitchFamily="34" charset="0"/>
              </a:rPr>
              <a:t>referente mundial en el campo del diseño digital de nuevos productos y servicios relacionados con el mar, los deportes de deslizamiento y los deportes acuáticos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B78F0317-F43D-44DC-A741-82C1B06C537F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OCEAN LIVING LAB, un ecosistema para </a:t>
            </a:r>
            <a:r>
              <a:rPr lang="es-ES" b="1" dirty="0" err="1"/>
              <a:t>start</a:t>
            </a:r>
            <a:r>
              <a:rPr lang="es-ES" b="1" dirty="0"/>
              <a:t> ups</a:t>
            </a:r>
            <a:br>
              <a:rPr lang="es-ES" b="1" dirty="0"/>
            </a:br>
            <a:r>
              <a:rPr lang="es-ES" b="1" dirty="0"/>
              <a:t>              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formar, prototipar, testear</a:t>
            </a:r>
          </a:p>
        </p:txBody>
      </p:sp>
      <p:sp>
        <p:nvSpPr>
          <p:cNvPr id="25" name="45 CuadroTexto">
            <a:extLst>
              <a:ext uri="{FF2B5EF4-FFF2-40B4-BE49-F238E27FC236}">
                <a16:creationId xmlns:a16="http://schemas.microsoft.com/office/drawing/2014/main" xmlns="" id="{AB206FF1-6020-45BF-9EC6-6CAE9D4F205A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6" name="47 CuadroTexto">
            <a:extLst>
              <a:ext uri="{FF2B5EF4-FFF2-40B4-BE49-F238E27FC236}">
                <a16:creationId xmlns:a16="http://schemas.microsoft.com/office/drawing/2014/main" xmlns="" id="{F63DDB6E-D6F1-48C4-9B21-2FEB6ACB5BBE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715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563" t="20983" r="31845" b="5078"/>
          <a:stretch/>
        </p:blipFill>
        <p:spPr bwMode="auto">
          <a:xfrm>
            <a:off x="5303913" y="2199861"/>
            <a:ext cx="6417898" cy="39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ángulo 1"/>
          <p:cNvSpPr/>
          <p:nvPr/>
        </p:nvSpPr>
        <p:spPr>
          <a:xfrm>
            <a:off x="470189" y="2276901"/>
            <a:ext cx="4208016" cy="35394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i="1" dirty="0">
                <a:latin typeface="Calibri" panose="020F0502020204030204" pitchFamily="34" charset="0"/>
              </a:rPr>
              <a:t>Para acelerar esta dinámica, OCEAN LIVING LAB ha empezado a estructurar </a:t>
            </a:r>
            <a:r>
              <a:rPr lang="es-ES" sz="1600" b="1" i="1" dirty="0">
                <a:latin typeface="Calibri" panose="020F0502020204030204" pitchFamily="34" charset="0"/>
              </a:rPr>
              <a:t>una red</a:t>
            </a:r>
          </a:p>
          <a:p>
            <a:pPr algn="just"/>
            <a:r>
              <a:rPr lang="es-ES" sz="1600" b="1" i="1" dirty="0">
                <a:latin typeface="Calibri" panose="020F0502020204030204" pitchFamily="34" charset="0"/>
              </a:rPr>
              <a:t>internacional de OCEAN WORK CENTERS </a:t>
            </a:r>
            <a:r>
              <a:rPr lang="es-ES" sz="1600" i="1" dirty="0">
                <a:latin typeface="Calibri" panose="020F0502020204030204" pitchFamily="34" charset="0"/>
              </a:rPr>
              <a:t>encuadrada, jurídicamente, por socios</a:t>
            </a:r>
          </a:p>
          <a:p>
            <a:pPr algn="just"/>
            <a:r>
              <a:rPr lang="es-ES" sz="1600" i="1" dirty="0">
                <a:latin typeface="Calibri" panose="020F0502020204030204" pitchFamily="34" charset="0"/>
              </a:rPr>
              <a:t>estratégicos del mundo de la industria y la investigación.</a:t>
            </a:r>
          </a:p>
          <a:p>
            <a:pPr algn="just"/>
            <a:r>
              <a:rPr lang="es-ES" sz="1600" i="1" dirty="0">
                <a:latin typeface="Calibri" panose="020F0502020204030204" pitchFamily="34" charset="0"/>
              </a:rPr>
              <a:t>Un OCEAN WORK CENTER es un centro de trabajo descentralizado, </a:t>
            </a:r>
            <a:r>
              <a:rPr lang="es-ES" sz="1600" i="1" dirty="0" err="1">
                <a:latin typeface="Calibri" panose="020F0502020204030204" pitchFamily="34" charset="0"/>
              </a:rPr>
              <a:t>preequipado</a:t>
            </a:r>
            <a:r>
              <a:rPr lang="es-ES" sz="1600" i="1" dirty="0">
                <a:latin typeface="Calibri" panose="020F0502020204030204" pitchFamily="34" charset="0"/>
              </a:rPr>
              <a:t> con las tecnologías necesarias para acoger a las </a:t>
            </a:r>
            <a:r>
              <a:rPr lang="es-ES" sz="1600" i="1" dirty="0" err="1">
                <a:latin typeface="Calibri" panose="020F0502020204030204" pitchFamily="34" charset="0"/>
              </a:rPr>
              <a:t>startups</a:t>
            </a:r>
            <a:r>
              <a:rPr lang="es-ES" sz="1600" i="1" dirty="0">
                <a:latin typeface="Calibri" panose="020F0502020204030204" pitchFamily="34" charset="0"/>
              </a:rPr>
              <a:t> y darles la posibilidad de entrar en contacto con</a:t>
            </a:r>
          </a:p>
          <a:p>
            <a:pPr algn="just"/>
            <a:r>
              <a:rPr lang="es-ES" sz="1600" i="1" dirty="0">
                <a:latin typeface="Calibri" panose="020F0502020204030204" pitchFamily="34" charset="0"/>
              </a:rPr>
              <a:t>inversores y medios de comunicación local y de testear gratuitamente sus mercados durante un tiempo dado (de una semana a tres meses).</a:t>
            </a:r>
            <a:endParaRPr lang="en-US" sz="1600" i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66382CAF-4F17-4206-A0FC-A73A0D456687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ESTRATEGIA INTERNACIONAL</a:t>
            </a:r>
            <a:br>
              <a:rPr lang="es-ES" b="1" dirty="0"/>
            </a:br>
            <a:r>
              <a:rPr lang="es-ES" b="1" dirty="0"/>
              <a:t>              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RED DE OCEAN WORK CENTER</a:t>
            </a:r>
          </a:p>
        </p:txBody>
      </p:sp>
      <p:sp>
        <p:nvSpPr>
          <p:cNvPr id="14" name="45 CuadroTexto">
            <a:extLst>
              <a:ext uri="{FF2B5EF4-FFF2-40B4-BE49-F238E27FC236}">
                <a16:creationId xmlns:a16="http://schemas.microsoft.com/office/drawing/2014/main" xmlns="" id="{6BD7454B-DD62-4E5D-95D9-6CCAFF9D0780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5" name="47 CuadroTexto">
            <a:extLst>
              <a:ext uri="{FF2B5EF4-FFF2-40B4-BE49-F238E27FC236}">
                <a16:creationId xmlns:a16="http://schemas.microsoft.com/office/drawing/2014/main" xmlns="" id="{E5627DB3-871B-4174-9B74-7A3632036872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711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Numéro de diapositive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77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66" name="Ligne"/>
          <p:cNvSpPr/>
          <p:nvPr/>
        </p:nvSpPr>
        <p:spPr>
          <a:xfrm>
            <a:off x="2017837" y="2499584"/>
            <a:ext cx="7183778" cy="22651"/>
          </a:xfrm>
          <a:prstGeom prst="line">
            <a:avLst/>
          </a:prstGeom>
          <a:ln w="25400" cap="rnd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241093">
              <a:defRPr sz="1200" b="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67" name="Ligne"/>
          <p:cNvSpPr/>
          <p:nvPr/>
        </p:nvSpPr>
        <p:spPr>
          <a:xfrm flipH="1">
            <a:off x="8570789" y="3588478"/>
            <a:ext cx="0" cy="2774201"/>
          </a:xfrm>
          <a:prstGeom prst="line">
            <a:avLst/>
          </a:prstGeom>
          <a:ln w="25400" cap="rnd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241093">
              <a:defRPr sz="1200" b="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68" name="Ligne"/>
          <p:cNvSpPr/>
          <p:nvPr/>
        </p:nvSpPr>
        <p:spPr>
          <a:xfrm flipH="1">
            <a:off x="5178965" y="3473683"/>
            <a:ext cx="1514" cy="2818822"/>
          </a:xfrm>
          <a:prstGeom prst="line">
            <a:avLst/>
          </a:prstGeom>
          <a:ln w="25400" cap="rnd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241093">
              <a:defRPr sz="1200" b="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69" name="Ligne"/>
          <p:cNvSpPr/>
          <p:nvPr/>
        </p:nvSpPr>
        <p:spPr>
          <a:xfrm flipH="1">
            <a:off x="3520219" y="3502894"/>
            <a:ext cx="26384" cy="2824009"/>
          </a:xfrm>
          <a:prstGeom prst="line">
            <a:avLst/>
          </a:prstGeom>
          <a:ln w="25400" cap="rnd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241093">
              <a:defRPr sz="1200" b="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grpSp>
        <p:nvGrpSpPr>
          <p:cNvPr id="76" name="Grouper"/>
          <p:cNvGrpSpPr/>
          <p:nvPr/>
        </p:nvGrpSpPr>
        <p:grpSpPr>
          <a:xfrm>
            <a:off x="1909558" y="1994318"/>
            <a:ext cx="3055121" cy="1419474"/>
            <a:chOff x="322256" y="77439"/>
            <a:chExt cx="4022849" cy="1810446"/>
          </a:xfrm>
        </p:grpSpPr>
        <p:grpSp>
          <p:nvGrpSpPr>
            <p:cNvPr id="72" name="Grouper"/>
            <p:cNvGrpSpPr/>
            <p:nvPr/>
          </p:nvGrpSpPr>
          <p:grpSpPr>
            <a:xfrm>
              <a:off x="322256" y="106921"/>
              <a:ext cx="1937235" cy="1780964"/>
              <a:chOff x="322256" y="106324"/>
              <a:chExt cx="1937235" cy="1780963"/>
            </a:xfrm>
          </p:grpSpPr>
          <p:sp>
            <p:nvSpPr>
              <p:cNvPr id="70" name="Ovale"/>
              <p:cNvSpPr/>
              <p:nvPr/>
            </p:nvSpPr>
            <p:spPr>
              <a:xfrm>
                <a:off x="401207" y="106324"/>
                <a:ext cx="1858284" cy="1780963"/>
              </a:xfrm>
              <a:prstGeom prst="ellipse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101600" dist="254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41093">
                  <a:defRPr sz="1200" b="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633"/>
              </a:p>
            </p:txBody>
          </p:sp>
          <p:sp>
            <p:nvSpPr>
              <p:cNvPr id="71" name="FEDERER"/>
              <p:cNvSpPr/>
              <p:nvPr/>
            </p:nvSpPr>
            <p:spPr>
              <a:xfrm>
                <a:off x="322256" y="475571"/>
                <a:ext cx="1930399" cy="46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0092" tIns="20092" rIns="20092" bIns="20092" numCol="1" anchor="t">
                <a:noAutofit/>
              </a:bodyPr>
              <a:lstStyle>
                <a:lvl1pPr defTabSz="914400">
                  <a:buClr>
                    <a:srgbClr val="1A1A1A"/>
                  </a:buClr>
                  <a:defRPr sz="2400" b="0">
                    <a:solidFill>
                      <a:srgbClr val="1A1A1A"/>
                    </a:solidFill>
                    <a:uFill>
                      <a:solidFill>
                        <a:srgbClr val="1A1A1A"/>
                      </a:solidFill>
                    </a:uFill>
                    <a:latin typeface="Helvetica Neue Bold Condensed"/>
                    <a:ea typeface="Helvetica Neue Bold Condensed"/>
                    <a:cs typeface="Helvetica Neue Bold Condensed"/>
                    <a:sym typeface="Helvetica Neue Bold Condensed"/>
                  </a:defRPr>
                </a:lvl1pPr>
              </a:lstStyle>
              <a:p>
                <a:pPr algn="ctr"/>
                <a:r>
                  <a:rPr lang="es-ES" sz="1265" dirty="0">
                    <a:latin typeface="Arial" panose="020B0604020202020204" pitchFamily="34" charset="0"/>
                    <a:cs typeface="Arial" panose="020B0604020202020204" pitchFamily="34" charset="0"/>
                  </a:rPr>
                  <a:t>    FEDERAR</a:t>
                </a:r>
                <a:endParaRPr sz="126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Grouper"/>
            <p:cNvGrpSpPr/>
            <p:nvPr/>
          </p:nvGrpSpPr>
          <p:grpSpPr>
            <a:xfrm>
              <a:off x="2419962" y="77439"/>
              <a:ext cx="1925143" cy="1802161"/>
              <a:chOff x="-168360" y="77439"/>
              <a:chExt cx="1925142" cy="1802161"/>
            </a:xfrm>
          </p:grpSpPr>
          <p:sp>
            <p:nvSpPr>
              <p:cNvPr id="73" name="Ovale"/>
              <p:cNvSpPr/>
              <p:nvPr/>
            </p:nvSpPr>
            <p:spPr>
              <a:xfrm>
                <a:off x="-168360" y="77439"/>
                <a:ext cx="1904226" cy="1802161"/>
              </a:xfrm>
              <a:prstGeom prst="ellipse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101600" dist="254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41093">
                  <a:defRPr sz="1200" b="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633"/>
              </a:p>
            </p:txBody>
          </p:sp>
          <p:sp>
            <p:nvSpPr>
              <p:cNvPr id="74" name="RAYONNER"/>
              <p:cNvSpPr/>
              <p:nvPr/>
            </p:nvSpPr>
            <p:spPr>
              <a:xfrm>
                <a:off x="-148219" y="206186"/>
                <a:ext cx="1905001" cy="46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0092" tIns="20092" rIns="20092" bIns="20092" numCol="1" anchor="t">
                <a:noAutofit/>
              </a:bodyPr>
              <a:lstStyle>
                <a:lvl1pPr defTabSz="914400">
                  <a:buClr>
                    <a:srgbClr val="1A1A1A"/>
                  </a:buClr>
                  <a:defRPr sz="2400" b="0">
                    <a:solidFill>
                      <a:srgbClr val="1A1A1A"/>
                    </a:solidFill>
                    <a:uFill>
                      <a:solidFill>
                        <a:srgbClr val="1A1A1A"/>
                      </a:solidFill>
                    </a:uFill>
                    <a:latin typeface="Helvetica Neue Bold Condensed"/>
                    <a:ea typeface="Helvetica Neue Bold Condensed"/>
                    <a:cs typeface="Helvetica Neue Bold Condensed"/>
                    <a:sym typeface="Helvetica Neue Bold Condensed"/>
                  </a:defRPr>
                </a:lvl1pPr>
              </a:lstStyle>
              <a:p>
                <a:pPr algn="ctr"/>
                <a:r>
                  <a:rPr lang="es-ES" sz="1400" dirty="0"/>
                  <a:t>  </a:t>
                </a:r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PROMOCIONAR</a:t>
                </a:r>
                <a:endParaRPr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7" name="Ligne"/>
          <p:cNvSpPr/>
          <p:nvPr/>
        </p:nvSpPr>
        <p:spPr>
          <a:xfrm>
            <a:off x="6733914" y="3555244"/>
            <a:ext cx="9821" cy="2794353"/>
          </a:xfrm>
          <a:prstGeom prst="line">
            <a:avLst/>
          </a:prstGeom>
          <a:ln w="25400" cap="rnd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241093">
              <a:defRPr sz="1200" b="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78" name="Les acteurs de l’écosystème sont mis en réseau autour de la labellisation…"/>
          <p:cNvSpPr/>
          <p:nvPr/>
        </p:nvSpPr>
        <p:spPr>
          <a:xfrm>
            <a:off x="1865313" y="3894796"/>
            <a:ext cx="1546564" cy="244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482186">
              <a:lnSpc>
                <a:spcPct val="125000"/>
              </a:lnSpc>
              <a:buClr>
                <a:srgbClr val="666666"/>
              </a:buClr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pPr>
            <a:r>
              <a:rPr lang="es-ES" sz="1400" dirty="0"/>
              <a:t>Los actores del ecosistema están conectados en red  y cuenta con en ecosistema que fomenta la colaboración gracias a </a:t>
            </a:r>
            <a:r>
              <a:rPr lang="es-ES" sz="1400" dirty="0" err="1"/>
              <a:t>label</a:t>
            </a:r>
            <a:r>
              <a:rPr lang="es-ES" sz="1400" dirty="0"/>
              <a:t> de especialización y tecnología </a:t>
            </a:r>
            <a:r>
              <a:rPr lang="es-ES" sz="1400" dirty="0" err="1"/>
              <a:t>french</a:t>
            </a:r>
            <a:r>
              <a:rPr lang="es-ES" sz="1400" dirty="0"/>
              <a:t> </a:t>
            </a:r>
            <a:r>
              <a:rPr lang="es-ES" sz="1400" dirty="0" err="1"/>
              <a:t>tech</a:t>
            </a:r>
            <a:endParaRPr lang="es-ES" sz="1400" dirty="0"/>
          </a:p>
        </p:txBody>
      </p:sp>
      <p:sp>
        <p:nvSpPr>
          <p:cNvPr id="79" name="Les acteurs de l’écosystème sont accompagnés pour se projeter rapidement à l’international"/>
          <p:cNvSpPr/>
          <p:nvPr/>
        </p:nvSpPr>
        <p:spPr>
          <a:xfrm>
            <a:off x="3692824" y="3906048"/>
            <a:ext cx="1247812" cy="2481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defTabSz="914400">
              <a:lnSpc>
                <a:spcPct val="125000"/>
              </a:lnSpc>
              <a:buClr>
                <a:srgbClr val="666666"/>
              </a:buClr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defTabSz="482186"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pPr>
            <a:r>
              <a:rPr lang="es-ES" sz="1600" dirty="0"/>
              <a:t>Continuo acompañamiento hacia los actores del ecosistema para su proyección a nivel internacional</a:t>
            </a:r>
          </a:p>
        </p:txBody>
      </p:sp>
      <p:sp>
        <p:nvSpPr>
          <p:cNvPr id="80" name="Les acteurs de l’écosystème bénéficient  des dispositifs du territoire pour réduire leur time to market"/>
          <p:cNvSpPr/>
          <p:nvPr/>
        </p:nvSpPr>
        <p:spPr>
          <a:xfrm>
            <a:off x="5350618" y="3645605"/>
            <a:ext cx="1283320" cy="27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defTabSz="914400">
              <a:lnSpc>
                <a:spcPct val="125000"/>
              </a:lnSpc>
              <a:buClr>
                <a:srgbClr val="666666"/>
              </a:buClr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defTabSz="482186"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pPr>
            <a:r>
              <a:rPr lang="es-ES" sz="1400" dirty="0"/>
              <a:t>Acompañamiento a los actores del ecosistema a través de los dispositivos y recursos territoriales para reducir su tiempo de comercialización</a:t>
            </a:r>
          </a:p>
        </p:txBody>
      </p:sp>
      <p:sp>
        <p:nvSpPr>
          <p:cNvPr id="81" name="Les acteurs de l’écosystème s’associent   autour de projets r&amp;d…"/>
          <p:cNvSpPr/>
          <p:nvPr/>
        </p:nvSpPr>
        <p:spPr>
          <a:xfrm>
            <a:off x="6993629" y="3655905"/>
            <a:ext cx="1236132" cy="27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482186">
              <a:lnSpc>
                <a:spcPct val="125000"/>
              </a:lnSpc>
              <a:buClr>
                <a:srgbClr val="666666"/>
              </a:buClr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pPr>
            <a:r>
              <a:rPr lang="es-ES" sz="1400" cap="small" dirty="0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rPr>
              <a:t>Promoción de los actores del ecosistema en torno a proyectos de I + D + i en colaboración y </a:t>
            </a:r>
          </a:p>
          <a:p>
            <a:pPr defTabSz="482186">
              <a:lnSpc>
                <a:spcPct val="125000"/>
              </a:lnSpc>
              <a:buClr>
                <a:srgbClr val="666666"/>
              </a:buClr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pPr>
            <a:r>
              <a:rPr lang="es-ES" sz="1400" cap="small" dirty="0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rPr>
              <a:t>desarrollados en modo de innovación abierta</a:t>
            </a:r>
          </a:p>
        </p:txBody>
      </p:sp>
      <p:sp>
        <p:nvSpPr>
          <p:cNvPr id="82" name="Les acteurs de l’écosystème bénéficient   de moyens numériques mutualisés pour des tests grandeur nature"/>
          <p:cNvSpPr/>
          <p:nvPr/>
        </p:nvSpPr>
        <p:spPr>
          <a:xfrm>
            <a:off x="8852792" y="3844735"/>
            <a:ext cx="1364479" cy="244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defTabSz="914400">
              <a:lnSpc>
                <a:spcPct val="125000"/>
              </a:lnSpc>
              <a:buClr>
                <a:srgbClr val="666666"/>
              </a:buClr>
              <a:defRPr sz="1800" b="0" cap="small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s-ES" sz="1400" dirty="0"/>
              <a:t>Se ponen a disposición de los actores del ecosistema los recursos  del living </a:t>
            </a:r>
            <a:r>
              <a:rPr lang="es-ES" sz="1400" dirty="0" err="1"/>
              <a:t>lab</a:t>
            </a:r>
            <a:r>
              <a:rPr lang="es-ES" sz="1400" dirty="0"/>
              <a:t> para el desarrollo de testeos y pilotos al aire libre</a:t>
            </a:r>
          </a:p>
        </p:txBody>
      </p:sp>
      <p:pic>
        <p:nvPicPr>
          <p:cNvPr id="83" name="image2.png" descr="image2.png"/>
          <p:cNvPicPr>
            <a:picLocks/>
          </p:cNvPicPr>
          <p:nvPr/>
        </p:nvPicPr>
        <p:blipFill>
          <a:blip r:embed="rId2"/>
          <a:srcRect t="21376" b="39949"/>
          <a:stretch>
            <a:fillRect/>
          </a:stretch>
        </p:blipFill>
        <p:spPr>
          <a:xfrm>
            <a:off x="2422288" y="2796533"/>
            <a:ext cx="432614" cy="19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.png" descr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4" y="2719004"/>
            <a:ext cx="274589" cy="261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" name="Grouper"/>
          <p:cNvGrpSpPr/>
          <p:nvPr/>
        </p:nvGrpSpPr>
        <p:grpSpPr>
          <a:xfrm>
            <a:off x="5250861" y="1944733"/>
            <a:ext cx="1549623" cy="1410940"/>
            <a:chOff x="694" y="0"/>
            <a:chExt cx="1941060" cy="1879600"/>
          </a:xfrm>
        </p:grpSpPr>
        <p:grpSp>
          <p:nvGrpSpPr>
            <p:cNvPr id="87" name="Grouper"/>
            <p:cNvGrpSpPr/>
            <p:nvPr/>
          </p:nvGrpSpPr>
          <p:grpSpPr>
            <a:xfrm>
              <a:off x="694" y="0"/>
              <a:ext cx="1941060" cy="1879600"/>
              <a:chOff x="694" y="0"/>
              <a:chExt cx="1941060" cy="1879600"/>
            </a:xfrm>
          </p:grpSpPr>
          <p:sp>
            <p:nvSpPr>
              <p:cNvPr id="85" name="Ovale"/>
              <p:cNvSpPr/>
              <p:nvPr/>
            </p:nvSpPr>
            <p:spPr>
              <a:xfrm>
                <a:off x="694" y="0"/>
                <a:ext cx="1901266" cy="1879600"/>
              </a:xfrm>
              <a:prstGeom prst="ellipse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101600" dist="254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41093">
                  <a:defRPr sz="1200" b="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633"/>
              </a:p>
            </p:txBody>
          </p:sp>
          <p:sp>
            <p:nvSpPr>
              <p:cNvPr id="86" name="ACCELERER"/>
              <p:cNvSpPr/>
              <p:nvPr/>
            </p:nvSpPr>
            <p:spPr>
              <a:xfrm>
                <a:off x="11354" y="344079"/>
                <a:ext cx="1930400" cy="468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0092" tIns="20092" rIns="20092" bIns="20092" numCol="1" anchor="t">
                <a:noAutofit/>
              </a:bodyPr>
              <a:lstStyle>
                <a:lvl1pPr defTabSz="914400">
                  <a:buClr>
                    <a:srgbClr val="1A1A1A"/>
                  </a:buClr>
                  <a:defRPr sz="2400" b="0">
                    <a:solidFill>
                      <a:srgbClr val="1A1A1A"/>
                    </a:solidFill>
                    <a:uFill>
                      <a:solidFill>
                        <a:srgbClr val="1A1A1A"/>
                      </a:solidFill>
                    </a:uFill>
                    <a:latin typeface="Helvetica Neue Bold Condensed"/>
                    <a:ea typeface="Helvetica Neue Bold Condensed"/>
                    <a:cs typeface="Helvetica Neue Bold Condensed"/>
                    <a:sym typeface="Helvetica Neue Bold Condensed"/>
                  </a:defRPr>
                </a:lvl1pPr>
              </a:lstStyle>
              <a:p>
                <a:pPr algn="ctr"/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ACELERAR</a:t>
                </a:r>
                <a:endParaRPr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8" name="image13.png" descr="image13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98" y="904784"/>
              <a:ext cx="714376" cy="536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" name="Grouper"/>
          <p:cNvGrpSpPr/>
          <p:nvPr/>
        </p:nvGrpSpPr>
        <p:grpSpPr>
          <a:xfrm>
            <a:off x="6943626" y="1913735"/>
            <a:ext cx="1635691" cy="1475172"/>
            <a:chOff x="689" y="0"/>
            <a:chExt cx="2114598" cy="1879600"/>
          </a:xfrm>
        </p:grpSpPr>
        <p:grpSp>
          <p:nvGrpSpPr>
            <p:cNvPr id="92" name="Grouper"/>
            <p:cNvGrpSpPr/>
            <p:nvPr/>
          </p:nvGrpSpPr>
          <p:grpSpPr>
            <a:xfrm>
              <a:off x="689" y="0"/>
              <a:ext cx="2114598" cy="1879600"/>
              <a:chOff x="689" y="0"/>
              <a:chExt cx="2114598" cy="1879600"/>
            </a:xfrm>
          </p:grpSpPr>
          <p:sp>
            <p:nvSpPr>
              <p:cNvPr id="90" name="Ovale"/>
              <p:cNvSpPr/>
              <p:nvPr/>
            </p:nvSpPr>
            <p:spPr>
              <a:xfrm>
                <a:off x="689" y="0"/>
                <a:ext cx="1888758" cy="1879600"/>
              </a:xfrm>
              <a:prstGeom prst="ellipse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101600" dist="254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41093">
                  <a:defRPr sz="1200" b="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633"/>
              </a:p>
            </p:txBody>
          </p:sp>
          <p:sp>
            <p:nvSpPr>
              <p:cNvPr id="91" name="COLLABORER"/>
              <p:cNvSpPr/>
              <p:nvPr/>
            </p:nvSpPr>
            <p:spPr>
              <a:xfrm>
                <a:off x="197587" y="347395"/>
                <a:ext cx="1917700" cy="4687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0092" tIns="20092" rIns="20092" bIns="20092" numCol="1" anchor="t">
                <a:noAutofit/>
              </a:bodyPr>
              <a:lstStyle>
                <a:lvl1pPr defTabSz="914400">
                  <a:buClr>
                    <a:srgbClr val="1A1A1A"/>
                  </a:buClr>
                  <a:defRPr sz="2400" b="0">
                    <a:solidFill>
                      <a:srgbClr val="1A1A1A"/>
                    </a:solidFill>
                    <a:uFill>
                      <a:solidFill>
                        <a:srgbClr val="1A1A1A"/>
                      </a:solidFill>
                    </a:uFill>
                    <a:latin typeface="Helvetica Neue Bold Condensed"/>
                    <a:ea typeface="Helvetica Neue Bold Condensed"/>
                    <a:cs typeface="Helvetica Neue Bold Condensed"/>
                    <a:sym typeface="Helvetica Neue Bold Condensed"/>
                  </a:defRPr>
                </a:lvl1pPr>
              </a:lstStyle>
              <a:p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COLLABORAR</a:t>
                </a:r>
                <a:endParaRPr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3" name="image1.png" descr="image1.png"/>
            <p:cNvPicPr>
              <a:picLocks/>
            </p:cNvPicPr>
            <p:nvPr/>
          </p:nvPicPr>
          <p:blipFill>
            <a:blip r:embed="rId5"/>
            <a:srcRect b="18103"/>
            <a:stretch>
              <a:fillRect/>
            </a:stretch>
          </p:blipFill>
          <p:spPr>
            <a:xfrm>
              <a:off x="574047" y="806414"/>
              <a:ext cx="696702" cy="667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" name="Grouper"/>
          <p:cNvGrpSpPr/>
          <p:nvPr/>
        </p:nvGrpSpPr>
        <p:grpSpPr>
          <a:xfrm>
            <a:off x="8699316" y="1962076"/>
            <a:ext cx="1533564" cy="1483958"/>
            <a:chOff x="-28251" y="0"/>
            <a:chExt cx="1917698" cy="1879600"/>
          </a:xfrm>
        </p:grpSpPr>
        <p:grpSp>
          <p:nvGrpSpPr>
            <p:cNvPr id="97" name="Grouper"/>
            <p:cNvGrpSpPr/>
            <p:nvPr/>
          </p:nvGrpSpPr>
          <p:grpSpPr>
            <a:xfrm>
              <a:off x="-28251" y="0"/>
              <a:ext cx="1917698" cy="1879600"/>
              <a:chOff x="-28251" y="0"/>
              <a:chExt cx="1917698" cy="1879600"/>
            </a:xfrm>
          </p:grpSpPr>
          <p:sp>
            <p:nvSpPr>
              <p:cNvPr id="95" name="Ovale"/>
              <p:cNvSpPr/>
              <p:nvPr/>
            </p:nvSpPr>
            <p:spPr>
              <a:xfrm>
                <a:off x="689" y="0"/>
                <a:ext cx="1888758" cy="1879600"/>
              </a:xfrm>
              <a:prstGeom prst="ellipse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101600" dist="254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41093">
                  <a:defRPr sz="1200" b="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633"/>
              </a:p>
            </p:txBody>
          </p:sp>
          <p:sp>
            <p:nvSpPr>
              <p:cNvPr id="96" name="TESTER"/>
              <p:cNvSpPr/>
              <p:nvPr/>
            </p:nvSpPr>
            <p:spPr>
              <a:xfrm>
                <a:off x="-28251" y="304181"/>
                <a:ext cx="1917698" cy="4687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0092" tIns="20092" rIns="20092" bIns="20092" numCol="1" anchor="t">
                <a:noAutofit/>
              </a:bodyPr>
              <a:lstStyle>
                <a:lvl1pPr defTabSz="914400">
                  <a:buClr>
                    <a:srgbClr val="1A1A1A"/>
                  </a:buClr>
                  <a:defRPr sz="2400" b="0">
                    <a:solidFill>
                      <a:srgbClr val="1A1A1A"/>
                    </a:solidFill>
                    <a:uFill>
                      <a:solidFill>
                        <a:srgbClr val="1A1A1A"/>
                      </a:solidFill>
                    </a:uFill>
                    <a:latin typeface="Helvetica Neue Bold Condensed"/>
                    <a:ea typeface="Helvetica Neue Bold Condensed"/>
                    <a:cs typeface="Helvetica Neue Bold Condensed"/>
                    <a:sym typeface="Helvetica Neue Bold Condensed"/>
                  </a:defRPr>
                </a:lvl1pPr>
              </a:lstStyle>
              <a:p>
                <a:pPr algn="ctr"/>
                <a:r>
                  <a:rPr lang="es-ES" sz="1265" dirty="0">
                    <a:latin typeface="Arial" panose="020B0604020202020204" pitchFamily="34" charset="0"/>
                    <a:cs typeface="Arial" panose="020B0604020202020204" pitchFamily="34" charset="0"/>
                  </a:rPr>
                  <a:t>TESTEAR</a:t>
                </a:r>
                <a:endParaRPr sz="126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Figure"/>
            <p:cNvSpPr/>
            <p:nvPr/>
          </p:nvSpPr>
          <p:spPr>
            <a:xfrm>
              <a:off x="672017" y="1071809"/>
              <a:ext cx="546102" cy="33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4" extrusionOk="0">
                  <a:moveTo>
                    <a:pt x="11016" y="1"/>
                  </a:moveTo>
                  <a:cubicBezTo>
                    <a:pt x="10440" y="-6"/>
                    <a:pt x="9852" y="28"/>
                    <a:pt x="9254" y="108"/>
                  </a:cubicBezTo>
                  <a:cubicBezTo>
                    <a:pt x="5654" y="590"/>
                    <a:pt x="2584" y="2743"/>
                    <a:pt x="0" y="6311"/>
                  </a:cubicBezTo>
                  <a:cubicBezTo>
                    <a:pt x="523" y="7051"/>
                    <a:pt x="1031" y="7768"/>
                    <a:pt x="1542" y="8490"/>
                  </a:cubicBezTo>
                  <a:cubicBezTo>
                    <a:pt x="4129" y="4966"/>
                    <a:pt x="7202" y="3087"/>
                    <a:pt x="10803" y="3088"/>
                  </a:cubicBezTo>
                  <a:cubicBezTo>
                    <a:pt x="14405" y="3089"/>
                    <a:pt x="17479" y="4969"/>
                    <a:pt x="20053" y="8479"/>
                  </a:cubicBezTo>
                  <a:cubicBezTo>
                    <a:pt x="20563" y="7757"/>
                    <a:pt x="21073" y="7034"/>
                    <a:pt x="21600" y="6287"/>
                  </a:cubicBezTo>
                  <a:cubicBezTo>
                    <a:pt x="18572" y="2207"/>
                    <a:pt x="15051" y="49"/>
                    <a:pt x="11016" y="1"/>
                  </a:cubicBezTo>
                  <a:close/>
                  <a:moveTo>
                    <a:pt x="10903" y="6177"/>
                  </a:moveTo>
                  <a:cubicBezTo>
                    <a:pt x="10489" y="6175"/>
                    <a:pt x="10067" y="6203"/>
                    <a:pt x="9637" y="6264"/>
                  </a:cubicBezTo>
                  <a:cubicBezTo>
                    <a:pt x="7088" y="6623"/>
                    <a:pt x="4914" y="8156"/>
                    <a:pt x="3088" y="10686"/>
                  </a:cubicBezTo>
                  <a:cubicBezTo>
                    <a:pt x="3610" y="11424"/>
                    <a:pt x="4116" y="12140"/>
                    <a:pt x="4629" y="12865"/>
                  </a:cubicBezTo>
                  <a:cubicBezTo>
                    <a:pt x="6353" y="10507"/>
                    <a:pt x="8410" y="9259"/>
                    <a:pt x="10808" y="9262"/>
                  </a:cubicBezTo>
                  <a:cubicBezTo>
                    <a:pt x="13205" y="9265"/>
                    <a:pt x="15259" y="10516"/>
                    <a:pt x="16966" y="12861"/>
                  </a:cubicBezTo>
                  <a:cubicBezTo>
                    <a:pt x="17482" y="12131"/>
                    <a:pt x="17992" y="11411"/>
                    <a:pt x="18515" y="10670"/>
                  </a:cubicBezTo>
                  <a:cubicBezTo>
                    <a:pt x="16338" y="7735"/>
                    <a:pt x="13803" y="6193"/>
                    <a:pt x="10903" y="6177"/>
                  </a:cubicBezTo>
                  <a:close/>
                  <a:moveTo>
                    <a:pt x="10623" y="12349"/>
                  </a:moveTo>
                  <a:cubicBezTo>
                    <a:pt x="8942" y="12414"/>
                    <a:pt x="7322" y="13380"/>
                    <a:pt x="6195" y="15054"/>
                  </a:cubicBezTo>
                  <a:cubicBezTo>
                    <a:pt x="6706" y="15779"/>
                    <a:pt x="7218" y="16502"/>
                    <a:pt x="7729" y="17226"/>
                  </a:cubicBezTo>
                  <a:cubicBezTo>
                    <a:pt x="9410" y="14863"/>
                    <a:pt x="12154" y="14812"/>
                    <a:pt x="13873" y="17221"/>
                  </a:cubicBezTo>
                  <a:cubicBezTo>
                    <a:pt x="14391" y="16489"/>
                    <a:pt x="14903" y="15767"/>
                    <a:pt x="15414" y="15045"/>
                  </a:cubicBezTo>
                  <a:cubicBezTo>
                    <a:pt x="14046" y="13118"/>
                    <a:pt x="12303" y="12284"/>
                    <a:pt x="10623" y="12349"/>
                  </a:cubicBezTo>
                  <a:close/>
                  <a:moveTo>
                    <a:pt x="10751" y="18531"/>
                  </a:moveTo>
                  <a:cubicBezTo>
                    <a:pt x="10182" y="18549"/>
                    <a:pt x="9631" y="18867"/>
                    <a:pt x="9280" y="19436"/>
                  </a:cubicBezTo>
                  <a:cubicBezTo>
                    <a:pt x="9791" y="20161"/>
                    <a:pt x="10300" y="20884"/>
                    <a:pt x="10802" y="21594"/>
                  </a:cubicBezTo>
                  <a:cubicBezTo>
                    <a:pt x="11307" y="20879"/>
                    <a:pt x="11819" y="20155"/>
                    <a:pt x="12331" y="19432"/>
                  </a:cubicBezTo>
                  <a:cubicBezTo>
                    <a:pt x="11907" y="18795"/>
                    <a:pt x="11320" y="18513"/>
                    <a:pt x="10751" y="1853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400" cap="flat">
              <a:solidFill>
                <a:srgbClr val="70707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1093">
                <a:defRPr sz="1200" b="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</p:grpSp>
      <p:sp>
        <p:nvSpPr>
          <p:cNvPr id="45" name="Título 1">
            <a:extLst>
              <a:ext uri="{FF2B5EF4-FFF2-40B4-BE49-F238E27FC236}">
                <a16:creationId xmlns:a16="http://schemas.microsoft.com/office/drawing/2014/main" xmlns="" id="{601E63A2-FB94-4204-B4C6-F750F43E4A66}"/>
              </a:ext>
            </a:extLst>
          </p:cNvPr>
          <p:cNvSpPr txBox="1">
            <a:spLocks/>
          </p:cNvSpPr>
          <p:nvPr/>
        </p:nvSpPr>
        <p:spPr>
          <a:xfrm>
            <a:off x="658759" y="69756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PROMOCIÓN DE START UP</a:t>
            </a:r>
            <a:br>
              <a:rPr lang="es-ES" b="1" dirty="0"/>
            </a:br>
            <a:r>
              <a:rPr lang="es-ES" b="1" dirty="0"/>
              <a:t>                                                                     </a:t>
            </a:r>
            <a:r>
              <a:rPr lang="es-ES" sz="2000" b="1" i="1" dirty="0">
                <a:solidFill>
                  <a:schemeClr val="accent2"/>
                </a:solidFill>
              </a:rPr>
              <a:t>LOS 5 PULARES DE OCEAN LIVING LAB</a:t>
            </a:r>
          </a:p>
        </p:txBody>
      </p:sp>
      <p:sp>
        <p:nvSpPr>
          <p:cNvPr id="46" name="45 CuadroTexto">
            <a:extLst>
              <a:ext uri="{FF2B5EF4-FFF2-40B4-BE49-F238E27FC236}">
                <a16:creationId xmlns:a16="http://schemas.microsoft.com/office/drawing/2014/main" xmlns="" id="{40D0ECC8-D20B-41D0-A548-B9AE16224D24}"/>
              </a:ext>
            </a:extLst>
          </p:cNvPr>
          <p:cNvSpPr txBox="1"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7" name="47 CuadroTexto">
            <a:extLst>
              <a:ext uri="{FF2B5EF4-FFF2-40B4-BE49-F238E27FC236}">
                <a16:creationId xmlns:a16="http://schemas.microsoft.com/office/drawing/2014/main" xmlns="" id="{A5FB0E82-ABA2-4BFC-9BD2-700E9BFC583B}"/>
              </a:ext>
            </a:extLst>
          </p:cNvPr>
          <p:cNvSpPr txBox="1"/>
          <p:nvPr/>
        </p:nvSpPr>
        <p:spPr>
          <a:xfrm>
            <a:off x="0" y="6691648"/>
            <a:ext cx="12192000" cy="180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908310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1665</Words>
  <Application>Microsoft Office PowerPoint</Application>
  <PresentationFormat>Grand écran</PresentationFormat>
  <Paragraphs>181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4" baseType="lpstr">
      <vt:lpstr>Arial</vt:lpstr>
      <vt:lpstr>Avenir Next Condensed</vt:lpstr>
      <vt:lpstr>Calibri</vt:lpstr>
      <vt:lpstr>Calibri Light</vt:lpstr>
      <vt:lpstr>Gill Sans MT</vt:lpstr>
      <vt:lpstr>Helvetica</vt:lpstr>
      <vt:lpstr>Helvetica Neue</vt:lpstr>
      <vt:lpstr>Helvetica Neue Bold Condensed</vt:lpstr>
      <vt:lpstr>Impact</vt:lpstr>
      <vt:lpstr>Lato</vt:lpstr>
      <vt:lpstr>Open Sans</vt:lpstr>
      <vt:lpstr>Times New Roman</vt:lpstr>
      <vt:lpstr>Verdana</vt:lpstr>
      <vt:lpstr>Wingdings 2</vt:lpstr>
      <vt:lpstr>Dividendo</vt:lpstr>
      <vt:lpstr>La experiencia de Gaia en los living lab: OCEAN LIVING LAB</vt:lpstr>
      <vt:lpstr>Gaia: Industria de Conocimiento y Tecnología Aplicada Nuestra evolución</vt:lpstr>
      <vt:lpstr>El Sector ICTA en cifras. Datos 2018 </vt:lpstr>
      <vt:lpstr>¿Qué hacemos en GAIA? </vt:lpstr>
      <vt:lpstr>OCEAN LIVING LAB                                                              PRIMER LIVING LAB TRASNFRONTERIZO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PROMOcIóN DE START UP  APOYO A LA INTERNACIONALIZACIÓN</vt:lpstr>
      <vt:lpstr>Présentation PowerPoint</vt:lpstr>
      <vt:lpstr>Présentation PowerPoint</vt:lpstr>
      <vt:lpstr>Présentation PowerPoint</vt:lpstr>
      <vt:lpstr>Muchas gracias ESKERRIK ASKO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Itxiar Vidorreta</dc:creator>
  <cp:lastModifiedBy>C Monnet</cp:lastModifiedBy>
  <cp:revision>85</cp:revision>
  <dcterms:created xsi:type="dcterms:W3CDTF">2018-01-10T07:36:53Z</dcterms:created>
  <dcterms:modified xsi:type="dcterms:W3CDTF">2019-10-23T07:23:40Z</dcterms:modified>
</cp:coreProperties>
</file>