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>
    <p:extLst>
      <p:ext uri="{19B8F6BF-5375-455C-9EA6-DF929625EA0E}">
        <p15:presenceInfo xmlns:p15="http://schemas.microsoft.com/office/powerpoint/2012/main" userId="5fedbb11f4f88202" providerId="Windows Live"/>
      </p:ext>
    </p:extLst>
  </p:cmAuthor>
  <p:cmAuthor id="2" name="C Monnet" initials="CM" lastIdx="3" clrIdx="1">
    <p:extLst>
      <p:ext uri="{19B8F6BF-5375-455C-9EA6-DF929625EA0E}">
        <p15:presenceInfo xmlns:p15="http://schemas.microsoft.com/office/powerpoint/2012/main" userId="S-1-5-21-3568155167-1620254348-3838688828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.morucci@portialtotirreno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ialtotirreno.it/" TargetMode="External"/><Relationship Id="rId2" Type="http://schemas.openxmlformats.org/officeDocument/2006/relationships/hyperlink" Target="http://www.livornoportcenter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41946" y="3385035"/>
            <a:ext cx="29265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Name: </a:t>
            </a:r>
            <a:r>
              <a:rPr lang="pt-PT" sz="1600" dirty="0"/>
              <a:t>Francesca Morucci</a:t>
            </a:r>
          </a:p>
          <a:p>
            <a:r>
              <a:rPr lang="pt-PT" sz="1600" b="1" dirty="0"/>
              <a:t>Position: </a:t>
            </a:r>
            <a:r>
              <a:rPr lang="pt-PT" sz="1600" dirty="0"/>
              <a:t>Head of Public Relations Office</a:t>
            </a:r>
          </a:p>
          <a:p>
            <a:r>
              <a:rPr lang="pt-PT" sz="1600" b="1" dirty="0"/>
              <a:t>Contact: </a:t>
            </a:r>
            <a:r>
              <a:rPr lang="pt-PT" sz="1600" b="1" dirty="0">
                <a:hlinkClick r:id="rId2"/>
              </a:rPr>
              <a:t>f.morucci@portialtotirreno.it</a:t>
            </a:r>
            <a:endParaRPr lang="pt-PT" sz="1600" b="1" dirty="0"/>
          </a:p>
          <a:p>
            <a:endParaRPr lang="pt-PT" sz="800" dirty="0"/>
          </a:p>
          <a:p>
            <a:r>
              <a:rPr lang="en-GB" sz="1200" dirty="0"/>
              <a:t>The Livorno Port </a:t>
            </a:r>
            <a:r>
              <a:rPr lang="en-GB" sz="1200" dirty="0" err="1"/>
              <a:t>Center</a:t>
            </a:r>
            <a:r>
              <a:rPr lang="en-GB" sz="1200" dirty="0"/>
              <a:t> has been created in 2015 on the wake of “Porto </a:t>
            </a:r>
            <a:r>
              <a:rPr lang="en-GB" sz="1200" dirty="0" err="1"/>
              <a:t>Aperto</a:t>
            </a:r>
            <a:r>
              <a:rPr lang="en-GB" sz="1200" dirty="0"/>
              <a:t>” project and of Port Authority’s open port activities in order to improve the social and cultural relations between the city, the territory and the port.</a:t>
            </a:r>
            <a:endParaRPr lang="fr-FR" sz="1200" dirty="0"/>
          </a:p>
          <a:p>
            <a:endParaRPr lang="en-GB" sz="1200" strike="sngStrike" dirty="0">
              <a:solidFill>
                <a:srgbClr val="FF0000"/>
              </a:solidFill>
            </a:endParaRPr>
          </a:p>
          <a:p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6C64E75-4216-496B-859A-1ED6810D4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74" y="113538"/>
            <a:ext cx="1326116" cy="12730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" y="113538"/>
            <a:ext cx="1295400" cy="1295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>
                <a16:creationId xmlns:a16="http://schemas.microsoft.com/office/drawing/2014/main" id="{0137EC6E-D197-4363-BD1C-FF5C17380696}"/>
              </a:ext>
            </a:extLst>
          </p:cNvPr>
          <p:cNvSpPr txBox="1"/>
          <p:nvPr/>
        </p:nvSpPr>
        <p:spPr>
          <a:xfrm>
            <a:off x="3032642" y="0"/>
            <a:ext cx="8431339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pc="300" dirty="0"/>
              <a:t>Livorno Port Center</a:t>
            </a:r>
          </a:p>
        </p:txBody>
      </p:sp>
      <p:sp>
        <p:nvSpPr>
          <p:cNvPr id="11" name="Ovale 10"/>
          <p:cNvSpPr/>
          <p:nvPr/>
        </p:nvSpPr>
        <p:spPr>
          <a:xfrm>
            <a:off x="6848473" y="2700334"/>
            <a:ext cx="1428750" cy="1285875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" y="1620401"/>
            <a:ext cx="1530841" cy="15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11800"/>
              </p:ext>
            </p:extLst>
          </p:nvPr>
        </p:nvGraphicFramePr>
        <p:xfrm>
          <a:off x="0" y="2719144"/>
          <a:ext cx="12192000" cy="3482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914">
                  <a:extLst>
                    <a:ext uri="{9D8B030D-6E8A-4147-A177-3AD203B41FA5}">
                      <a16:colId xmlns:a16="http://schemas.microsoft.com/office/drawing/2014/main" val="149920857"/>
                    </a:ext>
                  </a:extLst>
                </a:gridCol>
                <a:gridCol w="2464591">
                  <a:extLst>
                    <a:ext uri="{9D8B030D-6E8A-4147-A177-3AD203B41FA5}">
                      <a16:colId xmlns:a16="http://schemas.microsoft.com/office/drawing/2014/main" val="2657013078"/>
                    </a:ext>
                  </a:extLst>
                </a:gridCol>
                <a:gridCol w="2464591">
                  <a:extLst>
                    <a:ext uri="{9D8B030D-6E8A-4147-A177-3AD203B41FA5}">
                      <a16:colId xmlns:a16="http://schemas.microsoft.com/office/drawing/2014/main" val="1858767249"/>
                    </a:ext>
                  </a:extLst>
                </a:gridCol>
                <a:gridCol w="2465952">
                  <a:extLst>
                    <a:ext uri="{9D8B030D-6E8A-4147-A177-3AD203B41FA5}">
                      <a16:colId xmlns:a16="http://schemas.microsoft.com/office/drawing/2014/main" val="2983572059"/>
                    </a:ext>
                  </a:extLst>
                </a:gridCol>
                <a:gridCol w="2465952">
                  <a:extLst>
                    <a:ext uri="{9D8B030D-6E8A-4147-A177-3AD203B41FA5}">
                      <a16:colId xmlns:a16="http://schemas.microsoft.com/office/drawing/2014/main" val="571932325"/>
                    </a:ext>
                  </a:extLst>
                </a:gridCol>
              </a:tblGrid>
              <a:tr h="355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2016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2017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2018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2019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799199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effectLst/>
                        </a:rPr>
                        <a:t>Nº of visitors</a:t>
                      </a:r>
                      <a:endParaRPr lang="en-US" sz="105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1,000 ca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2,300 ca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2,500 ca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1,300 ca up to now + 500 ca expected within 2019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07537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Budget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No specific budget (a general budget of € 250,000 per year devoted</a:t>
                      </a:r>
                      <a:r>
                        <a:rPr lang="pt-PT" sz="1200" kern="1200" baseline="0" dirty="0">
                          <a:effectLst/>
                        </a:rPr>
                        <a:t> to Old Fortress/Port Center/Historical Vessels Showroom)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specific budget (a general budget of € 250,000 per year devoted to Old Fortress/Port Center/Historical Vessels Showroom)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specific budget (a general budget of € 250,000 per year devoted to Old Fortress/Port Center/Historical Vessels Showroom)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specific budget (a general budget of € 250,000 per year devoted to Old Fortress/Port Center/Historical Vessels Showroom)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53212"/>
                  </a:ext>
                </a:extLst>
              </a:tr>
              <a:tr h="720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Key activities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School</a:t>
                      </a:r>
                      <a:r>
                        <a:rPr lang="pt-PT" sz="1200" kern="1200" baseline="0" dirty="0">
                          <a:effectLst/>
                        </a:rPr>
                        <a:t> visits to the multimedia lab; tour of the por</a:t>
                      </a:r>
                      <a:r>
                        <a:rPr lang="pt-PT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of Livorno; visit to the Historical Vessels Showroom 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visits to the multimedia lab; tour of the port of Livorno; visit to the Historical Vessels Showroom 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visits to the multimedia lab; tour of the ports of Livorno, Piombino, Portoferraio; visit to the Historical Vessels Showroom 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visits to the multimedia lab; tour of the ports of Livorno, Piombino, Portoferraio, Capraia; visit to the Historical Vessels Showroom 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984827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effectLst/>
                        </a:rPr>
                        <a:t>Projects of the year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effectLst/>
                        </a:rPr>
                        <a:t>PORTO APERTO IX</a:t>
                      </a:r>
                      <a:r>
                        <a:rPr lang="pt-PT" sz="1200" kern="1200" baseline="0" dirty="0">
                          <a:effectLst/>
                        </a:rPr>
                        <a:t> Edition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effectLst/>
                        </a:rPr>
                        <a:t>Saturday opening of Port Center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effectLst/>
                        </a:rPr>
                        <a:t>PORTO APERTO X Edition – 10th Anniversary special celebrations: “Conurgenza</a:t>
                      </a:r>
                      <a:r>
                        <a:rPr lang="pt-PT" sz="1200" kern="1200" baseline="0" dirty="0">
                          <a:effectLst/>
                        </a:rPr>
                        <a:t> Project”; Historical Vessels Showroom restoration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PORTO APERTO XI Edition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giovedì del Port Center” (Thursadays at the Port Center) 1st season on the wake of “Le jeudis du LH Port Center”.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effectLst/>
                        </a:rPr>
                        <a:t>PORTO</a:t>
                      </a:r>
                      <a:r>
                        <a:rPr lang="pt-PT" sz="1200" kern="1200" baseline="0" dirty="0">
                          <a:effectLst/>
                        </a:rPr>
                        <a:t> APERTO XII Edition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“I giovedì del Port Center” (Thursadays at the Port Center) 2nd season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i="0" kern="12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“Navi di Maggio” </a:t>
                      </a:r>
                      <a:r>
                        <a:rPr lang="pt-PT" sz="1200" kern="12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(School visits to vessels equipped for enviromental activites) – May 2019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82903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067B460-90F7-4436-8A56-D6527D6ADF8E}"/>
              </a:ext>
            </a:extLst>
          </p:cNvPr>
          <p:cNvSpPr txBox="1"/>
          <p:nvPr/>
        </p:nvSpPr>
        <p:spPr>
          <a:xfrm>
            <a:off x="443614" y="91440"/>
            <a:ext cx="10821285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pc="300" dirty="0"/>
              <a:t>Key Data of Livorno Port Center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944267-8545-43CF-8E61-A99C4E6D66E0}"/>
              </a:ext>
            </a:extLst>
          </p:cNvPr>
          <p:cNvSpPr/>
          <p:nvPr/>
        </p:nvSpPr>
        <p:spPr>
          <a:xfrm>
            <a:off x="0" y="836709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Port </a:t>
            </a:r>
            <a:r>
              <a:rPr lang="en-GB" sz="1600" dirty="0" err="1"/>
              <a:t>Center</a:t>
            </a:r>
            <a:r>
              <a:rPr lang="en-GB" sz="1600" dirty="0"/>
              <a:t> (building): </a:t>
            </a:r>
            <a:r>
              <a:rPr lang="en-GB" sz="1600" dirty="0" err="1"/>
              <a:t>Fortezza</a:t>
            </a:r>
            <a:r>
              <a:rPr lang="en-GB" sz="1600" dirty="0"/>
              <a:t> </a:t>
            </a:r>
            <a:r>
              <a:rPr lang="en-GB" sz="1600" dirty="0" err="1"/>
              <a:t>Vecchia</a:t>
            </a:r>
            <a:r>
              <a:rPr lang="en-GB" sz="1600" dirty="0"/>
              <a:t> (Livorno Old Fortress)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Year of creation: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Actors involved: Port Network Authority of the North Tyrrhenian Sea (formerly Livorno Port Authority)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Website: </a:t>
            </a:r>
            <a:r>
              <a:rPr lang="en-GB" sz="1600" dirty="0">
                <a:hlinkClick r:id="rId2"/>
              </a:rPr>
              <a:t>www.livornoportcenter.it</a:t>
            </a:r>
            <a:r>
              <a:rPr lang="en-GB" sz="1600" dirty="0"/>
              <a:t> </a:t>
            </a:r>
            <a:r>
              <a:rPr lang="en-GB" sz="1600" dirty="0">
                <a:hlinkClick r:id="rId3"/>
              </a:rPr>
              <a:t>www.portialtotirreno.it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Audience: children, students, general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Key themes: </a:t>
            </a:r>
            <a:r>
              <a:rPr lang="en-US" sz="1600" dirty="0"/>
              <a:t>discovering and experiencing the port from the inside; technology to allow different kinds of interaction; promotion and dissemination of the port values by using tools that can generate aware and pleasant experiences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7">
            <a:extLst>
              <a:ext uri="{FF2B5EF4-FFF2-40B4-BE49-F238E27FC236}">
                <a16:creationId xmlns:a16="http://schemas.microsoft.com/office/drawing/2014/main" id="{50E9D303-3A0B-4477-9CD1-CF34DD631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11705"/>
              </p:ext>
            </p:extLst>
          </p:nvPr>
        </p:nvGraphicFramePr>
        <p:xfrm>
          <a:off x="3734134" y="1027830"/>
          <a:ext cx="8254665" cy="573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8">
                  <a:extLst>
                    <a:ext uri="{9D8B030D-6E8A-4147-A177-3AD203B41FA5}">
                      <a16:colId xmlns:a16="http://schemas.microsoft.com/office/drawing/2014/main" val="601928750"/>
                    </a:ext>
                  </a:extLst>
                </a:gridCol>
                <a:gridCol w="3665989">
                  <a:extLst>
                    <a:ext uri="{9D8B030D-6E8A-4147-A177-3AD203B41FA5}">
                      <a16:colId xmlns:a16="http://schemas.microsoft.com/office/drawing/2014/main" val="2353367714"/>
                    </a:ext>
                  </a:extLst>
                </a:gridCol>
                <a:gridCol w="2358238">
                  <a:extLst>
                    <a:ext uri="{9D8B030D-6E8A-4147-A177-3AD203B41FA5}">
                      <a16:colId xmlns:a16="http://schemas.microsoft.com/office/drawing/2014/main" val="3742655769"/>
                    </a:ext>
                  </a:extLst>
                </a:gridCol>
              </a:tblGrid>
              <a:tr h="428061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Project title and year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Brief description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How successful?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71051"/>
                  </a:ext>
                </a:extLst>
              </a:tr>
              <a:tr h="27338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Dibattito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Porto</a:t>
                      </a:r>
                      <a:r>
                        <a:rPr lang="en-GB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(Public Debate) 2016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Process of information, discussion and debate about two works and projects of  infrastructural  requalification of the port of Livorno involving environmental, local, conservation, social, cultural and economic issues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(mandatory by Tuscan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Regional Law Nr 46/2013 in relation to any public or private works involving total investment of over EUR 50 million)</a:t>
                      </a:r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Port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Center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was chosen as headquarters of all the debate activities. Furthermore, 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Multimedia room holding a touchscreen table allowing to explore the port, a specific section with contents about the public debate accessible through virtual interactive maps has been implemented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39021"/>
                  </a:ext>
                </a:extLst>
              </a:tr>
              <a:tr h="2012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PORTO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APERTO project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Guided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tours to the ports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belonging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to the</a:t>
                      </a:r>
                      <a:r>
                        <a:rPr lang="it-IT" sz="1600" baseline="0" dirty="0">
                          <a:solidFill>
                            <a:srgbClr val="002060"/>
                          </a:solidFill>
                        </a:rPr>
                        <a:t> Port Network; 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Porto Aperto News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”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local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television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broadcast;</a:t>
                      </a:r>
                      <a:r>
                        <a:rPr lang="it-IT" sz="16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Livorno Port Center and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Historical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Vessels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Warehouse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as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an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integral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part of the general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project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Starting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from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its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first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edition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in 2007, the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project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has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involved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more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than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19.000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students</a:t>
                      </a:r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(an average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</a:rPr>
                        <a:t> of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 100 students every week during the school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</a:rPr>
                        <a:t> year)</a:t>
                      </a:r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53830"/>
                  </a:ext>
                </a:extLst>
              </a:tr>
            </a:tbl>
          </a:graphicData>
        </a:graphic>
      </p:graphicFrame>
      <p:graphicFrame>
        <p:nvGraphicFramePr>
          <p:cNvPr id="19" name="Tabela 17">
            <a:extLst>
              <a:ext uri="{FF2B5EF4-FFF2-40B4-BE49-F238E27FC236}">
                <a16:creationId xmlns:a16="http://schemas.microsoft.com/office/drawing/2014/main" id="{CA97CD6E-1DE6-437F-95E8-BA02FF23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78260"/>
              </p:ext>
            </p:extLst>
          </p:nvPr>
        </p:nvGraphicFramePr>
        <p:xfrm>
          <a:off x="3734136" y="4673357"/>
          <a:ext cx="8254663" cy="207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val="601928750"/>
                    </a:ext>
                  </a:extLst>
                </a:gridCol>
              </a:tblGrid>
              <a:tr h="417352">
                <a:tc>
                  <a:txBody>
                    <a:bodyPr/>
                    <a:lstStyle/>
                    <a:p>
                      <a:r>
                        <a:rPr lang="en-GB" dirty="0"/>
                        <a:t>What have been the main difficulties to develop your Port </a:t>
                      </a:r>
                      <a:r>
                        <a:rPr lang="en-GB" dirty="0" err="1"/>
                        <a:t>Center</a:t>
                      </a:r>
                      <a:r>
                        <a:rPr lang="en-GB" dirty="0"/>
                        <a:t> or the associated activities?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04443"/>
                  </a:ext>
                </a:extLst>
              </a:tr>
              <a:tr h="565819">
                <a:tc>
                  <a:txBody>
                    <a:bodyPr/>
                    <a:lstStyle/>
                    <a:p>
                      <a:r>
                        <a:rPr lang="pt-PT" dirty="0"/>
                        <a:t>Example 1: The source of revenues. The Port Center and all its activities</a:t>
                      </a:r>
                      <a:r>
                        <a:rPr lang="pt-PT" baseline="0" dirty="0"/>
                        <a:t> have been almost totally financed by the Port Network Authority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71051"/>
                  </a:ext>
                </a:extLst>
              </a:tr>
              <a:tr h="790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Example 2: Drawing</a:t>
                      </a:r>
                      <a:r>
                        <a:rPr lang="pt-PT" baseline="0" dirty="0"/>
                        <a:t> general public. The best feedback is from the schools, while private people is less responsive to the Port Center activities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2963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A546D36D-94D3-4947-B6B0-04111FD30F78}"/>
              </a:ext>
            </a:extLst>
          </p:cNvPr>
          <p:cNvSpPr/>
          <p:nvPr/>
        </p:nvSpPr>
        <p:spPr>
          <a:xfrm>
            <a:off x="3734134" y="221806"/>
            <a:ext cx="8254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Please give us a couple of examples of the main projects you have developed in your port center and how you evaluate its success</a:t>
            </a:r>
          </a:p>
        </p:txBody>
      </p:sp>
      <p:pic>
        <p:nvPicPr>
          <p:cNvPr id="11" name="Immagine 10" descr="C:\Users\barbera\Desktop\immagini PC\DSC_34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9511"/>
            <a:ext cx="3328988" cy="22984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50"/>
            <a:ext cx="3328988" cy="22881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7425"/>
            <a:ext cx="3328988" cy="23020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</p:spTree>
    <p:extLst>
      <p:ext uri="{BB962C8B-B14F-4D97-AF65-F5344CB8AC3E}">
        <p14:creationId xmlns:p14="http://schemas.microsoft.com/office/powerpoint/2010/main" val="41847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4267199" y="273075"/>
            <a:ext cx="7141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your goals/expectations for the PCN Meeting in Bilbao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Sharing good practices and experiences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Finding new strategies to face the main difficulties associated with the Port Centers’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Fostering and strengthening the Port Center Network by joint activities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279D5D-AFD9-4461-ACB3-BE181A3A4EAD}"/>
              </a:ext>
            </a:extLst>
          </p:cNvPr>
          <p:cNvSpPr txBox="1"/>
          <p:nvPr/>
        </p:nvSpPr>
        <p:spPr>
          <a:xfrm>
            <a:off x="4267200" y="2514600"/>
            <a:ext cx="7141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useful knowledge should AIVP provide you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Other Port Centers’ projects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other European Countries manage the port-city interface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other Port Centers manage their project and activities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77790C-DC92-4D7C-AA6D-F403BD80FD70}"/>
              </a:ext>
            </a:extLst>
          </p:cNvPr>
          <p:cNvSpPr txBox="1"/>
          <p:nvPr/>
        </p:nvSpPr>
        <p:spPr>
          <a:xfrm>
            <a:off x="4267198" y="4692897"/>
            <a:ext cx="7141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topics for future PCN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Port Centers: discovering the new networking</a:t>
            </a:r>
            <a:r>
              <a:rPr lang="en-US" sz="2000"/>
              <a:t>/members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to relaunch the Port Center activity for general public</a:t>
            </a:r>
            <a:endParaRPr lang="pt-P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4607105"/>
            <a:ext cx="3471863" cy="2250895"/>
          </a:xfrm>
          <a:prstGeom prst="rect">
            <a:avLst/>
          </a:prstGeom>
        </p:spPr>
      </p:pic>
      <p:pic>
        <p:nvPicPr>
          <p:cNvPr id="18" name="Picture 4" descr="C:\Documents and Settings\port_graf\Desktop\Foto per PP\1 Foto visite\36549-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14288"/>
            <a:ext cx="3500438" cy="2357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SCN088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3486150" cy="22496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94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857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Barbera</cp:lastModifiedBy>
  <cp:revision>47</cp:revision>
  <dcterms:created xsi:type="dcterms:W3CDTF">2019-08-20T16:50:11Z</dcterms:created>
  <dcterms:modified xsi:type="dcterms:W3CDTF">2019-10-16T10:32:00Z</dcterms:modified>
</cp:coreProperties>
</file>