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manuel sánchez" initials="jms" lastIdx="1" clrIdx="0">
    <p:extLst/>
  </p:cmAuthor>
  <p:cmAuthor id="2" name="C Monnet" initials="CM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5T15:42:39.011" idx="1">
    <p:pos x="1080" y="959"/>
    <p:text>Replace for your photo here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xmlns="" id="{D0CCAAA8-37F8-474B-9718-B4DEB0CBBC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330B56FB-8180-4149-88E5-66E71C7761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9B965-6FEC-4512-A522-D6373A1B0DF6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96287AF6-DEC8-4F41-BE3B-3520A11DF9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1AF06425-965A-4A2B-8E30-34E636F181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F5AB9-BAD3-4D4A-BA32-34A9EFCDF4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95F54A-206E-45A8-9D55-B34A890A7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062B46E-3A97-4E7E-B06A-A1233901F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75C9BEB8-3746-412C-81F7-B8EDAD23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DFBE3E3B-1BFC-4BC2-BD81-06B3622F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589C409-5CB3-42DE-89DF-432B4ECF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8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0D5104-9B4C-4BE6-A908-8F7D88DE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04B7FC4A-B5C1-4B06-9DF8-08F7F6C23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39E65FA-1E5D-4F5C-9341-FADF55FD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4FE98306-CE7F-4F63-8738-B882DFAD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DB454963-D1BC-45F1-827A-17FE5182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4BC0D41-5BA5-4814-BBF0-AC0AC66F4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ECD31CDF-C308-4810-B916-BBF2A8EE1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ADC8E1C0-79D1-4C8F-A0E8-BA998988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E1CA321-740B-4162-822B-FFCB2F99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E795BB87-1DAA-4F74-92C4-2E99A8BC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92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C48F22-D804-4F5F-AE5F-D05AEACF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D29A4196-A5E6-49D9-A889-06C98727C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27DAD0F1-6D4E-4258-8F18-73F208B9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36CBAD25-63EE-4E21-8137-5F88D9A9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D9258D21-0E62-4C77-A03A-2951D76F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8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6E9499-4D32-4A34-BFA0-973B4F10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0E3DB709-A7D9-41FB-929D-17EACF326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099C6057-70CA-4BEE-B589-69BD1FE6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4C46EA4-B385-4804-831D-49FF78EA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752FA01C-D5FC-4181-8A08-95DE9580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5CC19F-F346-4989-9D5F-A44F7FDB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126D438-6EBB-4FA1-AF93-4ED73D4D3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FD3C20B8-C0F0-4092-85FC-F7C4B4A82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559253DC-184A-44E9-B516-88FCB3D4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AA6B71D4-2944-4CFE-9E45-96889CEE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F1456A23-C170-46A8-AA88-8090A626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61230B-D861-454D-8A40-EB8A30A9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C43C6179-73C3-4BF1-9515-687656DD8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EC74E5F9-FB21-497C-AFA4-385780209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4284A5C8-9244-42C2-9E80-1563DCE85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33D40351-7379-4CA6-A4E2-F330BE7AA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A4D1FBE9-C3A1-42C0-9CBA-0129D795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A1FF4212-715E-44AB-99CA-35087AB7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47FD6748-838E-473A-8DD6-647AD408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73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2C27CC-5966-41C8-BB37-9F5FD80D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1FDC737B-F440-446E-9DCF-6B3D3181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6C999212-3D92-491F-B86E-9BBBB418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2BC63D35-097E-47A7-B953-3A069A8E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7CEEDC5E-C4D2-4FD0-9784-BA0F4A3D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C771B4E8-7507-49FF-9ABC-B86966A8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FA4E90EB-3A5A-493F-A882-2FF2D1C8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3AA929-14DA-4691-91E5-C32888E6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B542F21-8F6D-4331-A7D4-493D8FEA1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AF9F55B1-7545-4B54-8B27-744A57610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26B2017A-CD83-4262-8ABB-EFB39F397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DCE1FF18-5300-451C-A690-24F4418F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F0039CEB-ECFB-42C3-B3D0-A8627241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72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B8636C-A513-4293-B58D-FDBA8882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13A84BD4-2BB3-4031-B0BB-D085DDA6A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0E5D91C-FC41-439E-A27B-2390038BF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B3E646AC-96EC-43BE-A1C2-E28851B7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558E-1799-49C5-9754-305E3F17B267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65F6B743-A8D3-473A-8C53-1AB85EFE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E40CDF42-A9AA-4B73-8EFD-71F69CF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E2F1-1C73-4000-A2AB-D85D11DEBF3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7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7B9DE93E-43E2-4FF9-9B35-BCD70D47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324268B3-B9B0-46C4-84F6-B0C337BD3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3E4B6D3-D880-42FC-BB8F-DFD9921AA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dirty="0"/>
              <a:t>24/25 </a:t>
            </a:r>
            <a:r>
              <a:rPr lang="pt-PT" dirty="0" err="1"/>
              <a:t>October</a:t>
            </a:r>
            <a:r>
              <a:rPr lang="pt-PT" dirty="0"/>
              <a:t> 2019</a:t>
            </a:r>
            <a:endParaRPr lang="en-GB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7D4EFCC5-8F55-4150-B6C2-776DE3DA3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dirty="0" err="1"/>
              <a:t>Port</a:t>
            </a:r>
            <a:r>
              <a:rPr lang="pt-PT" dirty="0"/>
              <a:t> </a:t>
            </a:r>
            <a:r>
              <a:rPr lang="pt-PT" dirty="0" err="1"/>
              <a:t>Center</a:t>
            </a:r>
            <a:r>
              <a:rPr lang="pt-PT" dirty="0"/>
              <a:t> Network - Bilbao</a:t>
            </a:r>
            <a:endParaRPr lang="en-GB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E9AEA632-7BF8-45D1-A222-3D5EED188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AIVP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BBD9299-4E56-42E5-BF92-2FD800F928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86" y="6299264"/>
            <a:ext cx="1019963" cy="4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rientportcenter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ocuments\Port center\article jeunes\Imagera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914" y="954007"/>
            <a:ext cx="7540785" cy="527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137EC6E-D197-4363-BD1C-FF5C17380696}"/>
              </a:ext>
            </a:extLst>
          </p:cNvPr>
          <p:cNvSpPr txBox="1"/>
          <p:nvPr/>
        </p:nvSpPr>
        <p:spPr>
          <a:xfrm>
            <a:off x="3230638" y="151976"/>
            <a:ext cx="8431339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 smtClean="0"/>
              <a:t>Lorient Port Center</a:t>
            </a:r>
            <a:endParaRPr lang="en-US" sz="4800" spc="3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B9A2677-72EC-495F-894A-F86B5C232FE1}"/>
              </a:ext>
            </a:extLst>
          </p:cNvPr>
          <p:cNvSpPr txBox="1"/>
          <p:nvPr/>
        </p:nvSpPr>
        <p:spPr>
          <a:xfrm>
            <a:off x="41946" y="3385035"/>
            <a:ext cx="292659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Name: </a:t>
            </a:r>
            <a:r>
              <a:rPr lang="pt-PT" sz="1600" b="1" dirty="0" smtClean="0"/>
              <a:t>Antich Y amengual Frank</a:t>
            </a:r>
            <a:endParaRPr lang="pt-PT" sz="1600" b="1" dirty="0"/>
          </a:p>
          <a:p>
            <a:r>
              <a:rPr lang="pt-PT" sz="1600" b="1" dirty="0"/>
              <a:t>Position</a:t>
            </a:r>
            <a:r>
              <a:rPr lang="pt-PT" sz="1600" b="1" dirty="0" smtClean="0"/>
              <a:t>: </a:t>
            </a:r>
            <a:endParaRPr lang="pt-PT" sz="1600" b="1" dirty="0"/>
          </a:p>
          <a:p>
            <a:r>
              <a:rPr lang="pt-PT" sz="1600" b="1" dirty="0"/>
              <a:t>Contact: </a:t>
            </a:r>
            <a:r>
              <a:rPr lang="pt-PT" sz="1600" dirty="0" smtClean="0"/>
              <a:t>f.antich@audelor.com</a:t>
            </a:r>
            <a:endParaRPr lang="pt-PT" sz="1600" dirty="0"/>
          </a:p>
          <a:p>
            <a:endParaRPr lang="pt-PT" sz="800" dirty="0"/>
          </a:p>
          <a:p>
            <a:r>
              <a:rPr lang="en-US" sz="1200" dirty="0"/>
              <a:t>Port centers allow us to create a new relationship with ports and to strengthen </a:t>
            </a:r>
            <a:r>
              <a:rPr lang="en-US" sz="1200" dirty="0" smtClean="0"/>
              <a:t>ties </a:t>
            </a:r>
            <a:r>
              <a:rPr lang="en-US" sz="1200" dirty="0"/>
              <a:t>with the inhabitants of the port town that may have weakened.</a:t>
            </a:r>
            <a:endParaRPr lang="en-GB" sz="1200" strike="sngStrike" dirty="0">
              <a:solidFill>
                <a:srgbClr val="FF0000"/>
              </a:solidFill>
            </a:endParaRPr>
          </a:p>
          <a:p>
            <a:r>
              <a:rPr lang="en-US" sz="1400" dirty="0" smtClean="0"/>
              <a:t>Since 2016, the </a:t>
            </a:r>
            <a:r>
              <a:rPr lang="en-US" sz="1400" dirty="0"/>
              <a:t>specificity and the force of the Port Center concept in relation </a:t>
            </a:r>
            <a:r>
              <a:rPr lang="en-US" sz="1400" dirty="0" smtClean="0"/>
              <a:t>with </a:t>
            </a:r>
            <a:r>
              <a:rPr lang="en-US" sz="1400" dirty="0" smtClean="0"/>
              <a:t>Lorient </a:t>
            </a:r>
            <a:r>
              <a:rPr lang="en-US" sz="1400" dirty="0"/>
              <a:t>Agglomeration is that it covers all the sites and maritime sectors</a:t>
            </a:r>
            <a:endParaRPr lang="pt-PT" sz="1400" dirty="0"/>
          </a:p>
          <a:p>
            <a:endParaRPr lang="pt-PT" sz="1400" dirty="0"/>
          </a:p>
          <a:p>
            <a:endParaRPr lang="pt-PT" sz="1400" dirty="0"/>
          </a:p>
          <a:p>
            <a:endParaRPr lang="pt-P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0" y="151976"/>
            <a:ext cx="1937501" cy="11961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0" y="1957587"/>
            <a:ext cx="1937501" cy="13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0CB06731-9D62-45C2-9D4D-CBDEE36E3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691751"/>
              </p:ext>
            </p:extLst>
          </p:nvPr>
        </p:nvGraphicFramePr>
        <p:xfrm>
          <a:off x="546100" y="3957598"/>
          <a:ext cx="11173675" cy="2694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6227">
                  <a:extLst>
                    <a:ext uri="{9D8B030D-6E8A-4147-A177-3AD203B41FA5}">
                      <a16:colId xmlns:a16="http://schemas.microsoft.com/office/drawing/2014/main" xmlns="" val="149920857"/>
                    </a:ext>
                  </a:extLst>
                </a:gridCol>
                <a:gridCol w="2258738">
                  <a:extLst>
                    <a:ext uri="{9D8B030D-6E8A-4147-A177-3AD203B41FA5}">
                      <a16:colId xmlns:a16="http://schemas.microsoft.com/office/drawing/2014/main" xmlns="" val="2657013078"/>
                    </a:ext>
                  </a:extLst>
                </a:gridCol>
                <a:gridCol w="2258738">
                  <a:extLst>
                    <a:ext uri="{9D8B030D-6E8A-4147-A177-3AD203B41FA5}">
                      <a16:colId xmlns:a16="http://schemas.microsoft.com/office/drawing/2014/main" xmlns="" val="1858767249"/>
                    </a:ext>
                  </a:extLst>
                </a:gridCol>
                <a:gridCol w="2259986">
                  <a:extLst>
                    <a:ext uri="{9D8B030D-6E8A-4147-A177-3AD203B41FA5}">
                      <a16:colId xmlns:a16="http://schemas.microsoft.com/office/drawing/2014/main" xmlns="" val="2983572059"/>
                    </a:ext>
                  </a:extLst>
                </a:gridCol>
                <a:gridCol w="2259986">
                  <a:extLst>
                    <a:ext uri="{9D8B030D-6E8A-4147-A177-3AD203B41FA5}">
                      <a16:colId xmlns:a16="http://schemas.microsoft.com/office/drawing/2014/main" xmlns="" val="571932325"/>
                    </a:ext>
                  </a:extLst>
                </a:gridCol>
              </a:tblGrid>
              <a:tr h="322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2016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2017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2018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2019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62799199"/>
                  </a:ext>
                </a:extLst>
              </a:tr>
              <a:tr h="347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effectLst/>
                        </a:rPr>
                        <a:t>Nº of visitors (or expected)</a:t>
                      </a:r>
                      <a:endParaRPr lang="en-US" sz="11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11075371"/>
                  </a:ext>
                </a:extLst>
              </a:tr>
              <a:tr h="35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Budget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30 000 euros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30 000 euros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5853212"/>
                  </a:ext>
                </a:extLst>
              </a:tr>
              <a:tr h="918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Key activities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Website, communication,  happening,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communication tools, happening, professional gathering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64984827"/>
                  </a:ext>
                </a:extLst>
              </a:tr>
              <a:tr h="748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Projects of the year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New Website : Lorient Port Center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 </a:t>
                      </a:r>
                      <a:r>
                        <a:rPr lang="pt-PT" sz="1400" kern="1200" dirty="0" smtClean="0">
                          <a:effectLst/>
                        </a:rPr>
                        <a:t>Professionnal gathering, happening,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46829030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067B460-90F7-4436-8A56-D6527D6ADF8E}"/>
              </a:ext>
            </a:extLst>
          </p:cNvPr>
          <p:cNvSpPr txBox="1"/>
          <p:nvPr/>
        </p:nvSpPr>
        <p:spPr>
          <a:xfrm>
            <a:off x="443614" y="205740"/>
            <a:ext cx="10821285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spc="300" dirty="0"/>
              <a:t>Key Data of your Port Center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7944267-8545-43CF-8E61-A99C4E6D66E0}"/>
              </a:ext>
            </a:extLst>
          </p:cNvPr>
          <p:cNvSpPr/>
          <p:nvPr/>
        </p:nvSpPr>
        <p:spPr>
          <a:xfrm>
            <a:off x="443614" y="1326108"/>
            <a:ext cx="1153248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Your Port </a:t>
            </a:r>
            <a:r>
              <a:rPr lang="en-GB" dirty="0" err="1"/>
              <a:t>Center</a:t>
            </a:r>
            <a:r>
              <a:rPr lang="en-GB" dirty="0"/>
              <a:t> (building or platform</a:t>
            </a:r>
            <a:r>
              <a:rPr lang="en-GB" dirty="0" smtClean="0"/>
              <a:t>): Platform</a:t>
            </a:r>
            <a:endParaRPr lang="en-GB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Year of creation: </a:t>
            </a:r>
            <a:r>
              <a:rPr lang="en-GB" dirty="0" smtClean="0"/>
              <a:t>2016</a:t>
            </a:r>
            <a:endParaRPr lang="en-GB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Actors involved (or approached</a:t>
            </a:r>
            <a:r>
              <a:rPr lang="en-GB" dirty="0" smtClean="0"/>
              <a:t>): </a:t>
            </a:r>
            <a:r>
              <a:rPr lang="en-GB" dirty="0" err="1" smtClean="0"/>
              <a:t>AudéLor</a:t>
            </a:r>
            <a:r>
              <a:rPr lang="en-GB" dirty="0" smtClean="0"/>
              <a:t>, Lorient Agglomération, University, House of the sea, BPN, LGL…</a:t>
            </a:r>
            <a:endParaRPr lang="en-GB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Website (insert the link if you have</a:t>
            </a:r>
            <a:r>
              <a:rPr lang="en-GB" dirty="0" smtClean="0"/>
              <a:t>): </a:t>
            </a:r>
            <a:r>
              <a:rPr lang="fr-FR" dirty="0">
                <a:hlinkClick r:id="rId2"/>
              </a:rPr>
              <a:t>https://www.lorientportcenter.com/</a:t>
            </a:r>
            <a:endParaRPr lang="en-GB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Audience (children? general public? Students ? All of them</a:t>
            </a:r>
            <a:r>
              <a:rPr lang="en-GB" dirty="0" smtClean="0"/>
              <a:t>?): 500 /month</a:t>
            </a:r>
            <a:endParaRPr lang="en-GB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Key themes for your Port </a:t>
            </a:r>
            <a:r>
              <a:rPr lang="en-GB" dirty="0" err="1"/>
              <a:t>Center</a:t>
            </a:r>
            <a:r>
              <a:rPr lang="en-GB" dirty="0"/>
              <a:t>: </a:t>
            </a:r>
            <a:r>
              <a:rPr lang="en-GB" dirty="0" smtClean="0"/>
              <a:t> Shipbuilding and ship repair, the fishing sector, shellfish farming, the commercial port, </a:t>
            </a:r>
            <a:r>
              <a:rPr lang="en-GB" dirty="0" err="1" smtClean="0"/>
              <a:t>boading</a:t>
            </a:r>
            <a:r>
              <a:rPr lang="en-GB" dirty="0" smtClean="0"/>
              <a:t>, </a:t>
            </a:r>
            <a:r>
              <a:rPr lang="en-GB" dirty="0" err="1" smtClean="0"/>
              <a:t>french</a:t>
            </a:r>
            <a:r>
              <a:rPr lang="en-GB" dirty="0" smtClean="0"/>
              <a:t> navy, renewable marine energy</a:t>
            </a:r>
            <a:endParaRPr lang="en-GB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2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8CC25DD-F8F0-45BA-B8E6-97A20703C9C5}"/>
              </a:ext>
            </a:extLst>
          </p:cNvPr>
          <p:cNvSpPr txBox="1"/>
          <p:nvPr/>
        </p:nvSpPr>
        <p:spPr>
          <a:xfrm>
            <a:off x="122343" y="1428327"/>
            <a:ext cx="1992207" cy="41549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050" spc="300" dirty="0">
                <a:solidFill>
                  <a:srgbClr val="FF0000"/>
                </a:solidFill>
              </a:rPr>
              <a:t>Replace for photos of your </a:t>
            </a:r>
            <a:r>
              <a:rPr lang="pt-PT" sz="1050" spc="300" dirty="0" err="1">
                <a:solidFill>
                  <a:srgbClr val="FF0000"/>
                </a:solidFill>
              </a:rPr>
              <a:t>Port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Center</a:t>
            </a:r>
            <a:endParaRPr lang="en-GB" sz="1050" spc="300" dirty="0">
              <a:solidFill>
                <a:srgbClr val="FF00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0F65CB1D-98C8-43F4-B0BB-01DA2DF8B6CA}"/>
              </a:ext>
            </a:extLst>
          </p:cNvPr>
          <p:cNvSpPr txBox="1"/>
          <p:nvPr/>
        </p:nvSpPr>
        <p:spPr>
          <a:xfrm>
            <a:off x="122343" y="3545668"/>
            <a:ext cx="1992207" cy="41549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050" spc="300" dirty="0">
                <a:solidFill>
                  <a:srgbClr val="FF0000"/>
                </a:solidFill>
              </a:rPr>
              <a:t>Replace for photos of your </a:t>
            </a:r>
            <a:r>
              <a:rPr lang="pt-PT" sz="1050" spc="300" dirty="0" err="1">
                <a:solidFill>
                  <a:srgbClr val="FF0000"/>
                </a:solidFill>
              </a:rPr>
              <a:t>Port</a:t>
            </a:r>
            <a:r>
              <a:rPr lang="pt-PT" sz="1050" spc="300" dirty="0">
                <a:solidFill>
                  <a:srgbClr val="FF0000"/>
                </a:solidFill>
              </a:rPr>
              <a:t> </a:t>
            </a:r>
            <a:r>
              <a:rPr lang="pt-PT" sz="1050" spc="300" dirty="0" err="1">
                <a:solidFill>
                  <a:srgbClr val="FF0000"/>
                </a:solidFill>
              </a:rPr>
              <a:t>Center</a:t>
            </a:r>
            <a:endParaRPr lang="en-GB" sz="1050" spc="300" dirty="0">
              <a:solidFill>
                <a:srgbClr val="FF0000"/>
              </a:solidFill>
            </a:endParaRPr>
          </a:p>
        </p:txBody>
      </p:sp>
      <p:graphicFrame>
        <p:nvGraphicFramePr>
          <p:cNvPr id="17" name="Tabela 17">
            <a:extLst>
              <a:ext uri="{FF2B5EF4-FFF2-40B4-BE49-F238E27FC236}">
                <a16:creationId xmlns:a16="http://schemas.microsoft.com/office/drawing/2014/main" xmlns="" id="{50E9D303-3A0B-4477-9CD1-CF34DD631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421136"/>
              </p:ext>
            </p:extLst>
          </p:nvPr>
        </p:nvGraphicFramePr>
        <p:xfrm>
          <a:off x="3734134" y="1027830"/>
          <a:ext cx="8254665" cy="3195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438">
                  <a:extLst>
                    <a:ext uri="{9D8B030D-6E8A-4147-A177-3AD203B41FA5}">
                      <a16:colId xmlns:a16="http://schemas.microsoft.com/office/drawing/2014/main" xmlns="" val="601928750"/>
                    </a:ext>
                  </a:extLst>
                </a:gridCol>
                <a:gridCol w="3665989">
                  <a:extLst>
                    <a:ext uri="{9D8B030D-6E8A-4147-A177-3AD203B41FA5}">
                      <a16:colId xmlns:a16="http://schemas.microsoft.com/office/drawing/2014/main" xmlns="" val="2353367714"/>
                    </a:ext>
                  </a:extLst>
                </a:gridCol>
                <a:gridCol w="2358238">
                  <a:extLst>
                    <a:ext uri="{9D8B030D-6E8A-4147-A177-3AD203B41FA5}">
                      <a16:colId xmlns:a16="http://schemas.microsoft.com/office/drawing/2014/main" xmlns="" val="3742655769"/>
                    </a:ext>
                  </a:extLst>
                </a:gridCol>
              </a:tblGrid>
              <a:tr h="451919">
                <a:tc>
                  <a:txBody>
                    <a:bodyPr/>
                    <a:lstStyle/>
                    <a:p>
                      <a:r>
                        <a:rPr lang="en-US" noProof="0" dirty="0"/>
                        <a:t>Project title and year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Brief description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How successful?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6771051"/>
                  </a:ext>
                </a:extLst>
              </a:tr>
              <a:tr h="6919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communicate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young public 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Create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educational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and fun communication materials on the different ports of Lorient.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Very Good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8539021"/>
                  </a:ext>
                </a:extLst>
              </a:tr>
              <a:tr h="6919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 and aggregate sea professionals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(creation of) Create professional meetings 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valorize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differents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ports and also to make them meet.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Very Good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5953830"/>
                  </a:ext>
                </a:extLst>
              </a:tr>
              <a:tr h="691959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provide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information on maritime professions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creation of communication tools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0740732"/>
                  </a:ext>
                </a:extLst>
              </a:tr>
            </a:tbl>
          </a:graphicData>
        </a:graphic>
      </p:graphicFrame>
      <p:graphicFrame>
        <p:nvGraphicFramePr>
          <p:cNvPr id="19" name="Tabela 17">
            <a:extLst>
              <a:ext uri="{FF2B5EF4-FFF2-40B4-BE49-F238E27FC236}">
                <a16:creationId xmlns:a16="http://schemas.microsoft.com/office/drawing/2014/main" xmlns="" id="{CA97CD6E-1DE6-437F-95E8-BA02FF23F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805944"/>
              </p:ext>
            </p:extLst>
          </p:nvPr>
        </p:nvGraphicFramePr>
        <p:xfrm>
          <a:off x="3734134" y="3895556"/>
          <a:ext cx="8254663" cy="2561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4663">
                  <a:extLst>
                    <a:ext uri="{9D8B030D-6E8A-4147-A177-3AD203B41FA5}">
                      <a16:colId xmlns:a16="http://schemas.microsoft.com/office/drawing/2014/main" xmlns="" val="601928750"/>
                    </a:ext>
                  </a:extLst>
                </a:gridCol>
              </a:tblGrid>
              <a:tr h="401880">
                <a:tc>
                  <a:txBody>
                    <a:bodyPr/>
                    <a:lstStyle/>
                    <a:p>
                      <a:r>
                        <a:rPr lang="en-GB" dirty="0"/>
                        <a:t>What have been the main difficulties to develop your Port </a:t>
                      </a:r>
                      <a:r>
                        <a:rPr lang="en-GB" dirty="0" err="1"/>
                        <a:t>Center</a:t>
                      </a:r>
                      <a:r>
                        <a:rPr lang="en-GB" dirty="0"/>
                        <a:t> or the associated activities?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8204443"/>
                  </a:ext>
                </a:extLst>
              </a:tr>
              <a:tr h="640548">
                <a:tc>
                  <a:txBody>
                    <a:bodyPr/>
                    <a:lstStyle/>
                    <a:p>
                      <a:r>
                        <a:rPr lang="pt-PT" dirty="0"/>
                        <a:t>Example </a:t>
                      </a:r>
                      <a:r>
                        <a:rPr lang="pt-PT" dirty="0" smtClean="0"/>
                        <a:t>1 : </a:t>
                      </a:r>
                      <a:r>
                        <a:rPr lang="en-US" dirty="0" smtClean="0"/>
                        <a:t>co-construction of the global approach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6771051"/>
                  </a:ext>
                </a:extLst>
              </a:tr>
              <a:tr h="640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Example </a:t>
                      </a:r>
                      <a:r>
                        <a:rPr lang="pt-PT" dirty="0" smtClean="0"/>
                        <a:t>2 : </a:t>
                      </a:r>
                      <a:r>
                        <a:rPr lang="en-US" dirty="0" smtClean="0"/>
                        <a:t>Exist on the territory by being dematerialized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4252963"/>
                  </a:ext>
                </a:extLst>
              </a:tr>
              <a:tr h="640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Example </a:t>
                      </a:r>
                      <a:r>
                        <a:rPr lang="pt-PT" dirty="0" smtClean="0"/>
                        <a:t>3: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0740732"/>
                  </a:ext>
                </a:extLst>
              </a:tr>
            </a:tbl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A546D36D-94D3-4947-B6B0-04111FD30F78}"/>
              </a:ext>
            </a:extLst>
          </p:cNvPr>
          <p:cNvSpPr/>
          <p:nvPr/>
        </p:nvSpPr>
        <p:spPr>
          <a:xfrm>
            <a:off x="3734134" y="221806"/>
            <a:ext cx="8254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/>
              <a:t>Please give us a couple of examples of the main projects you have developed in your port center and how you evaluate its success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3" y="221807"/>
            <a:ext cx="3475065" cy="19547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3" y="2489601"/>
            <a:ext cx="3475065" cy="19547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2" y="4652735"/>
            <a:ext cx="3451106" cy="19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1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B9A2677-72EC-495F-894A-F86B5C232FE1}"/>
              </a:ext>
            </a:extLst>
          </p:cNvPr>
          <p:cNvSpPr txBox="1"/>
          <p:nvPr/>
        </p:nvSpPr>
        <p:spPr>
          <a:xfrm>
            <a:off x="4267199" y="273075"/>
            <a:ext cx="71418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are your goals/expectations for the PCN Meeting in Bilbao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exchange </a:t>
            </a:r>
            <a:r>
              <a:rPr lang="en-US" sz="2000" dirty="0"/>
              <a:t>of experience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exchange on the models of </a:t>
            </a:r>
            <a:r>
              <a:rPr lang="en-US" sz="2000" dirty="0" smtClean="0"/>
              <a:t> Port Center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Culture and Port Center</a:t>
            </a:r>
            <a:endParaRPr lang="en-US" sz="2000" dirty="0"/>
          </a:p>
          <a:p>
            <a:endParaRPr lang="pt-PT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3279D5D-AFD9-4461-ACB3-BE181A3A4EAD}"/>
              </a:ext>
            </a:extLst>
          </p:cNvPr>
          <p:cNvSpPr txBox="1"/>
          <p:nvPr/>
        </p:nvSpPr>
        <p:spPr>
          <a:xfrm>
            <a:off x="4267200" y="2514600"/>
            <a:ext cx="71418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useful knowledge should AIVP provide you with?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Connecting with </a:t>
            </a:r>
            <a:r>
              <a:rPr lang="en-US" sz="2000" dirty="0" smtClean="0"/>
              <a:t>others port center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Discover other Port Center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…</a:t>
            </a:r>
          </a:p>
          <a:p>
            <a:endParaRPr lang="pt-PT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4377790C-DC92-4D7C-AA6D-F403BD80FD70}"/>
              </a:ext>
            </a:extLst>
          </p:cNvPr>
          <p:cNvSpPr txBox="1"/>
          <p:nvPr/>
        </p:nvSpPr>
        <p:spPr>
          <a:xfrm>
            <a:off x="4267198" y="4692897"/>
            <a:ext cx="71418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Key topics for future PCN Meetings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…</a:t>
            </a:r>
          </a:p>
          <a:p>
            <a:endParaRPr lang="pt-PT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78212"/>
            <a:ext cx="3594636" cy="2021983"/>
          </a:xfrm>
          <a:prstGeom prst="rect">
            <a:avLst/>
          </a:prstGeom>
        </p:spPr>
      </p:pic>
      <p:pic>
        <p:nvPicPr>
          <p:cNvPr id="2050" name="Picture 2" descr="Z:\Documents\Port center\rencontre pro\04 juillet\photos\20190704_234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2514600"/>
            <a:ext cx="3594636" cy="202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4675604"/>
            <a:ext cx="3594636" cy="20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94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381</Words>
  <Application>Microsoft Office PowerPoint</Application>
  <PresentationFormat>Personnalisé</PresentationFormat>
  <Paragraphs>71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Tema do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manuel sánchez</dc:creator>
  <cp:lastModifiedBy>ANTICH Y AMENGUAL Franck</cp:lastModifiedBy>
  <cp:revision>34</cp:revision>
  <dcterms:created xsi:type="dcterms:W3CDTF">2019-08-20T16:50:11Z</dcterms:created>
  <dcterms:modified xsi:type="dcterms:W3CDTF">2019-10-21T09:05:36Z</dcterms:modified>
</cp:coreProperties>
</file>