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6"/>
  </p:handoutMasterIdLst>
  <p:sldIdLst>
    <p:sldId id="256" r:id="rId2"/>
    <p:sldId id="259" r:id="rId3"/>
    <p:sldId id="257"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 manuel sánchez" initials="jms" lastIdx="1" clrIdx="0">
    <p:extLst>
      <p:ext uri="{19B8F6BF-5375-455C-9EA6-DF929625EA0E}">
        <p15:presenceInfo xmlns:p15="http://schemas.microsoft.com/office/powerpoint/2012/main" userId="5fedbb11f4f88202" providerId="Windows Live"/>
      </p:ext>
    </p:extLst>
  </p:cmAuthor>
  <p:cmAuthor id="2" name="C Monnet" initials="CM" lastIdx="1" clrIdx="1">
    <p:extLst>
      <p:ext uri="{19B8F6BF-5375-455C-9EA6-DF929625EA0E}">
        <p15:presenceInfo xmlns:p15="http://schemas.microsoft.com/office/powerpoint/2012/main" userId="S-1-5-21-3568155167-1620254348-3838688828-11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44" y="84"/>
      </p:cViewPr>
      <p:guideLst/>
    </p:cSldViewPr>
  </p:slid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a:extLst>
              <a:ext uri="{FF2B5EF4-FFF2-40B4-BE49-F238E27FC236}">
                <a16:creationId xmlns:a16="http://schemas.microsoft.com/office/drawing/2014/main" id="{D0CCAAA8-37F8-474B-9718-B4DEB0CBBC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Posição da Data 2">
            <a:extLst>
              <a:ext uri="{FF2B5EF4-FFF2-40B4-BE49-F238E27FC236}">
                <a16:creationId xmlns:a16="http://schemas.microsoft.com/office/drawing/2014/main" id="{330B56FB-8180-4149-88E5-66E71C7761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19B965-6FEC-4512-A522-D6373A1B0DF6}" type="datetimeFigureOut">
              <a:rPr lang="en-GB" smtClean="0"/>
              <a:t>21/10/2019</a:t>
            </a:fld>
            <a:endParaRPr lang="en-GB"/>
          </a:p>
        </p:txBody>
      </p:sp>
      <p:sp>
        <p:nvSpPr>
          <p:cNvPr id="4" name="Marcador de Posição do Rodapé 3">
            <a:extLst>
              <a:ext uri="{FF2B5EF4-FFF2-40B4-BE49-F238E27FC236}">
                <a16:creationId xmlns:a16="http://schemas.microsoft.com/office/drawing/2014/main" id="{96287AF6-DEC8-4F41-BE3B-3520A11DF91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Posição do Número do Diapositivo 4">
            <a:extLst>
              <a:ext uri="{FF2B5EF4-FFF2-40B4-BE49-F238E27FC236}">
                <a16:creationId xmlns:a16="http://schemas.microsoft.com/office/drawing/2014/main" id="{1AF06425-965A-4A2B-8E30-34E636F181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CF5AB9-BAD3-4D4A-BA32-34A9EFCDF49A}" type="slidenum">
              <a:rPr lang="en-GB" smtClean="0"/>
              <a:t>‹N°›</a:t>
            </a:fld>
            <a:endParaRPr lang="en-GB"/>
          </a:p>
        </p:txBody>
      </p:sp>
    </p:spTree>
    <p:extLst>
      <p:ext uri="{BB962C8B-B14F-4D97-AF65-F5344CB8AC3E}">
        <p14:creationId xmlns:p14="http://schemas.microsoft.com/office/powerpoint/2010/main" val="17316226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95F54A-206E-45A8-9D55-B34A890A7229}"/>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endParaRPr lang="en-GB"/>
          </a:p>
        </p:txBody>
      </p:sp>
      <p:sp>
        <p:nvSpPr>
          <p:cNvPr id="3" name="Subtítulo 2">
            <a:extLst>
              <a:ext uri="{FF2B5EF4-FFF2-40B4-BE49-F238E27FC236}">
                <a16:creationId xmlns:a16="http://schemas.microsoft.com/office/drawing/2014/main" id="{8062B46E-3A97-4E7E-B06A-A1233901F2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endParaRPr lang="en-GB"/>
          </a:p>
        </p:txBody>
      </p:sp>
      <p:sp>
        <p:nvSpPr>
          <p:cNvPr id="4" name="Marcador de Posição da Data 3">
            <a:extLst>
              <a:ext uri="{FF2B5EF4-FFF2-40B4-BE49-F238E27FC236}">
                <a16:creationId xmlns:a16="http://schemas.microsoft.com/office/drawing/2014/main" id="{75C9BEB8-3746-412C-81F7-B8EDAD232DC3}"/>
              </a:ext>
            </a:extLst>
          </p:cNvPr>
          <p:cNvSpPr>
            <a:spLocks noGrp="1"/>
          </p:cNvSpPr>
          <p:nvPr>
            <p:ph type="dt" sz="half" idx="10"/>
          </p:nvPr>
        </p:nvSpPr>
        <p:spPr/>
        <p:txBody>
          <a:bodyPr/>
          <a:lstStyle/>
          <a:p>
            <a:fld id="{B979558E-1799-49C5-9754-305E3F17B267}" type="datetimeFigureOut">
              <a:rPr lang="en-GB" smtClean="0"/>
              <a:t>21/10/2019</a:t>
            </a:fld>
            <a:endParaRPr lang="en-GB" dirty="0"/>
          </a:p>
        </p:txBody>
      </p:sp>
      <p:sp>
        <p:nvSpPr>
          <p:cNvPr id="5" name="Marcador de Posição do Rodapé 4">
            <a:extLst>
              <a:ext uri="{FF2B5EF4-FFF2-40B4-BE49-F238E27FC236}">
                <a16:creationId xmlns:a16="http://schemas.microsoft.com/office/drawing/2014/main" id="{DFBE3E3B-1BFC-4BC2-BD81-06B3622F4283}"/>
              </a:ext>
            </a:extLst>
          </p:cNvPr>
          <p:cNvSpPr>
            <a:spLocks noGrp="1"/>
          </p:cNvSpPr>
          <p:nvPr>
            <p:ph type="ftr" sz="quarter" idx="11"/>
          </p:nvPr>
        </p:nvSpPr>
        <p:spPr/>
        <p:txBody>
          <a:bodyPr/>
          <a:lstStyle/>
          <a:p>
            <a:endParaRPr lang="en-GB" dirty="0"/>
          </a:p>
        </p:txBody>
      </p:sp>
      <p:sp>
        <p:nvSpPr>
          <p:cNvPr id="6" name="Marcador de Posição do Número do Diapositivo 5">
            <a:extLst>
              <a:ext uri="{FF2B5EF4-FFF2-40B4-BE49-F238E27FC236}">
                <a16:creationId xmlns:a16="http://schemas.microsoft.com/office/drawing/2014/main" id="{B589C409-5CB3-42DE-89DF-432B4ECFFF97}"/>
              </a:ext>
            </a:extLst>
          </p:cNvPr>
          <p:cNvSpPr>
            <a:spLocks noGrp="1"/>
          </p:cNvSpPr>
          <p:nvPr>
            <p:ph type="sldNum" sz="quarter" idx="12"/>
          </p:nvPr>
        </p:nvSpPr>
        <p:spPr/>
        <p:txBody>
          <a:bodyPr/>
          <a:lstStyle/>
          <a:p>
            <a:fld id="{4481E2F1-1C73-4000-A2AB-D85D11DEBF36}" type="slidenum">
              <a:rPr lang="en-GB" smtClean="0"/>
              <a:t>‹N°›</a:t>
            </a:fld>
            <a:endParaRPr lang="en-GB"/>
          </a:p>
        </p:txBody>
      </p:sp>
    </p:spTree>
    <p:extLst>
      <p:ext uri="{BB962C8B-B14F-4D97-AF65-F5344CB8AC3E}">
        <p14:creationId xmlns:p14="http://schemas.microsoft.com/office/powerpoint/2010/main" val="2578817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0D5104-9B4C-4BE6-A908-8F7D88DEDD49}"/>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e Texto Vertical 2">
            <a:extLst>
              <a:ext uri="{FF2B5EF4-FFF2-40B4-BE49-F238E27FC236}">
                <a16:creationId xmlns:a16="http://schemas.microsoft.com/office/drawing/2014/main" id="{04B7FC4A-B5C1-4B06-9DF8-08F7F6C23885}"/>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a16="http://schemas.microsoft.com/office/drawing/2014/main" id="{D39E65FA-1E5D-4F5C-9341-FADF55FD4C58}"/>
              </a:ext>
            </a:extLst>
          </p:cNvPr>
          <p:cNvSpPr>
            <a:spLocks noGrp="1"/>
          </p:cNvSpPr>
          <p:nvPr>
            <p:ph type="dt" sz="half" idx="10"/>
          </p:nvPr>
        </p:nvSpPr>
        <p:spPr/>
        <p:txBody>
          <a:bodyPr/>
          <a:lstStyle/>
          <a:p>
            <a:fld id="{B979558E-1799-49C5-9754-305E3F17B267}" type="datetimeFigureOut">
              <a:rPr lang="en-GB" smtClean="0"/>
              <a:t>21/10/2019</a:t>
            </a:fld>
            <a:endParaRPr lang="en-GB"/>
          </a:p>
        </p:txBody>
      </p:sp>
      <p:sp>
        <p:nvSpPr>
          <p:cNvPr id="5" name="Marcador de Posição do Rodapé 4">
            <a:extLst>
              <a:ext uri="{FF2B5EF4-FFF2-40B4-BE49-F238E27FC236}">
                <a16:creationId xmlns:a16="http://schemas.microsoft.com/office/drawing/2014/main" id="{4FE98306-CE7F-4F63-8738-B882DFAD419B}"/>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DB454963-D1BC-45F1-827A-17FE51828E2F}"/>
              </a:ext>
            </a:extLst>
          </p:cNvPr>
          <p:cNvSpPr>
            <a:spLocks noGrp="1"/>
          </p:cNvSpPr>
          <p:nvPr>
            <p:ph type="sldNum" sz="quarter" idx="12"/>
          </p:nvPr>
        </p:nvSpPr>
        <p:spPr/>
        <p:txBody>
          <a:bodyPr/>
          <a:lstStyle/>
          <a:p>
            <a:fld id="{4481E2F1-1C73-4000-A2AB-D85D11DEBF36}" type="slidenum">
              <a:rPr lang="en-GB" smtClean="0"/>
              <a:t>‹N°›</a:t>
            </a:fld>
            <a:endParaRPr lang="en-GB"/>
          </a:p>
        </p:txBody>
      </p:sp>
    </p:spTree>
    <p:extLst>
      <p:ext uri="{BB962C8B-B14F-4D97-AF65-F5344CB8AC3E}">
        <p14:creationId xmlns:p14="http://schemas.microsoft.com/office/powerpoint/2010/main" val="158863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4BC0D41-5BA5-4814-BBF0-AC0AC66F412B}"/>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endParaRPr lang="en-GB"/>
          </a:p>
        </p:txBody>
      </p:sp>
      <p:sp>
        <p:nvSpPr>
          <p:cNvPr id="3" name="Marcador de Posição de Texto Vertical 2">
            <a:extLst>
              <a:ext uri="{FF2B5EF4-FFF2-40B4-BE49-F238E27FC236}">
                <a16:creationId xmlns:a16="http://schemas.microsoft.com/office/drawing/2014/main" id="{ECD31CDF-C308-4810-B916-BBF2A8EE122A}"/>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a16="http://schemas.microsoft.com/office/drawing/2014/main" id="{ADC8E1C0-79D1-4C8F-A0E8-BA9989880428}"/>
              </a:ext>
            </a:extLst>
          </p:cNvPr>
          <p:cNvSpPr>
            <a:spLocks noGrp="1"/>
          </p:cNvSpPr>
          <p:nvPr>
            <p:ph type="dt" sz="half" idx="10"/>
          </p:nvPr>
        </p:nvSpPr>
        <p:spPr/>
        <p:txBody>
          <a:bodyPr/>
          <a:lstStyle/>
          <a:p>
            <a:fld id="{B979558E-1799-49C5-9754-305E3F17B267}" type="datetimeFigureOut">
              <a:rPr lang="en-GB" smtClean="0"/>
              <a:t>21/10/2019</a:t>
            </a:fld>
            <a:endParaRPr lang="en-GB"/>
          </a:p>
        </p:txBody>
      </p:sp>
      <p:sp>
        <p:nvSpPr>
          <p:cNvPr id="5" name="Marcador de Posição do Rodapé 4">
            <a:extLst>
              <a:ext uri="{FF2B5EF4-FFF2-40B4-BE49-F238E27FC236}">
                <a16:creationId xmlns:a16="http://schemas.microsoft.com/office/drawing/2014/main" id="{5E1CA321-740B-4162-822B-FFCB2F99D22D}"/>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E795BB87-1DAA-4F74-92C4-2E99A8BCF1ED}"/>
              </a:ext>
            </a:extLst>
          </p:cNvPr>
          <p:cNvSpPr>
            <a:spLocks noGrp="1"/>
          </p:cNvSpPr>
          <p:nvPr>
            <p:ph type="sldNum" sz="quarter" idx="12"/>
          </p:nvPr>
        </p:nvSpPr>
        <p:spPr/>
        <p:txBody>
          <a:bodyPr/>
          <a:lstStyle/>
          <a:p>
            <a:fld id="{4481E2F1-1C73-4000-A2AB-D85D11DEBF36}" type="slidenum">
              <a:rPr lang="en-GB" smtClean="0"/>
              <a:t>‹N°›</a:t>
            </a:fld>
            <a:endParaRPr lang="en-GB"/>
          </a:p>
        </p:txBody>
      </p:sp>
    </p:spTree>
    <p:extLst>
      <p:ext uri="{BB962C8B-B14F-4D97-AF65-F5344CB8AC3E}">
        <p14:creationId xmlns:p14="http://schemas.microsoft.com/office/powerpoint/2010/main" val="1759923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C48F22-D804-4F5F-AE5F-D05AEACF28F6}"/>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e Conteúdo 2">
            <a:extLst>
              <a:ext uri="{FF2B5EF4-FFF2-40B4-BE49-F238E27FC236}">
                <a16:creationId xmlns:a16="http://schemas.microsoft.com/office/drawing/2014/main" id="{D29A4196-A5E6-49D9-A889-06C98727C507}"/>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a16="http://schemas.microsoft.com/office/drawing/2014/main" id="{27DAD0F1-6D4E-4258-8F18-73F208B9AB87}"/>
              </a:ext>
            </a:extLst>
          </p:cNvPr>
          <p:cNvSpPr>
            <a:spLocks noGrp="1"/>
          </p:cNvSpPr>
          <p:nvPr>
            <p:ph type="dt" sz="half" idx="10"/>
          </p:nvPr>
        </p:nvSpPr>
        <p:spPr/>
        <p:txBody>
          <a:bodyPr/>
          <a:lstStyle/>
          <a:p>
            <a:fld id="{B979558E-1799-49C5-9754-305E3F17B267}" type="datetimeFigureOut">
              <a:rPr lang="en-GB" smtClean="0"/>
              <a:t>21/10/2019</a:t>
            </a:fld>
            <a:endParaRPr lang="en-GB"/>
          </a:p>
        </p:txBody>
      </p:sp>
      <p:sp>
        <p:nvSpPr>
          <p:cNvPr id="5" name="Marcador de Posição do Rodapé 4">
            <a:extLst>
              <a:ext uri="{FF2B5EF4-FFF2-40B4-BE49-F238E27FC236}">
                <a16:creationId xmlns:a16="http://schemas.microsoft.com/office/drawing/2014/main" id="{36CBAD25-63EE-4E21-8137-5F88D9A9F555}"/>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D9258D21-0E62-4C77-A03A-2951D76FE047}"/>
              </a:ext>
            </a:extLst>
          </p:cNvPr>
          <p:cNvSpPr>
            <a:spLocks noGrp="1"/>
          </p:cNvSpPr>
          <p:nvPr>
            <p:ph type="sldNum" sz="quarter" idx="12"/>
          </p:nvPr>
        </p:nvSpPr>
        <p:spPr/>
        <p:txBody>
          <a:bodyPr/>
          <a:lstStyle/>
          <a:p>
            <a:fld id="{4481E2F1-1C73-4000-A2AB-D85D11DEBF36}" type="slidenum">
              <a:rPr lang="en-GB" smtClean="0"/>
              <a:t>‹N°›</a:t>
            </a:fld>
            <a:endParaRPr lang="en-GB"/>
          </a:p>
        </p:txBody>
      </p:sp>
    </p:spTree>
    <p:extLst>
      <p:ext uri="{BB962C8B-B14F-4D97-AF65-F5344CB8AC3E}">
        <p14:creationId xmlns:p14="http://schemas.microsoft.com/office/powerpoint/2010/main" val="1749382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6E9499-4D32-4A34-BFA0-973B4F105BE3}"/>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endParaRPr lang="en-GB"/>
          </a:p>
        </p:txBody>
      </p:sp>
      <p:sp>
        <p:nvSpPr>
          <p:cNvPr id="3" name="Marcador de Posição do Texto 2">
            <a:extLst>
              <a:ext uri="{FF2B5EF4-FFF2-40B4-BE49-F238E27FC236}">
                <a16:creationId xmlns:a16="http://schemas.microsoft.com/office/drawing/2014/main" id="{0E3DB709-A7D9-41FB-929D-17EACF3268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099C6057-70CA-4BEE-B589-69BD1FE6F955}"/>
              </a:ext>
            </a:extLst>
          </p:cNvPr>
          <p:cNvSpPr>
            <a:spLocks noGrp="1"/>
          </p:cNvSpPr>
          <p:nvPr>
            <p:ph type="dt" sz="half" idx="10"/>
          </p:nvPr>
        </p:nvSpPr>
        <p:spPr/>
        <p:txBody>
          <a:bodyPr/>
          <a:lstStyle/>
          <a:p>
            <a:fld id="{B979558E-1799-49C5-9754-305E3F17B267}" type="datetimeFigureOut">
              <a:rPr lang="en-GB" smtClean="0"/>
              <a:t>21/10/2019</a:t>
            </a:fld>
            <a:endParaRPr lang="en-GB"/>
          </a:p>
        </p:txBody>
      </p:sp>
      <p:sp>
        <p:nvSpPr>
          <p:cNvPr id="5" name="Marcador de Posição do Rodapé 4">
            <a:extLst>
              <a:ext uri="{FF2B5EF4-FFF2-40B4-BE49-F238E27FC236}">
                <a16:creationId xmlns:a16="http://schemas.microsoft.com/office/drawing/2014/main" id="{54C46EA4-B385-4804-831D-49FF78EAC244}"/>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752FA01C-D5FC-4181-8A08-95DE95802F77}"/>
              </a:ext>
            </a:extLst>
          </p:cNvPr>
          <p:cNvSpPr>
            <a:spLocks noGrp="1"/>
          </p:cNvSpPr>
          <p:nvPr>
            <p:ph type="sldNum" sz="quarter" idx="12"/>
          </p:nvPr>
        </p:nvSpPr>
        <p:spPr/>
        <p:txBody>
          <a:bodyPr/>
          <a:lstStyle/>
          <a:p>
            <a:fld id="{4481E2F1-1C73-4000-A2AB-D85D11DEBF36}" type="slidenum">
              <a:rPr lang="en-GB" smtClean="0"/>
              <a:t>‹N°›</a:t>
            </a:fld>
            <a:endParaRPr lang="en-GB"/>
          </a:p>
        </p:txBody>
      </p:sp>
    </p:spTree>
    <p:extLst>
      <p:ext uri="{BB962C8B-B14F-4D97-AF65-F5344CB8AC3E}">
        <p14:creationId xmlns:p14="http://schemas.microsoft.com/office/powerpoint/2010/main" val="189411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5CC19F-F346-4989-9D5F-A44F7FDB9700}"/>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e Conteúdo 2">
            <a:extLst>
              <a:ext uri="{FF2B5EF4-FFF2-40B4-BE49-F238E27FC236}">
                <a16:creationId xmlns:a16="http://schemas.microsoft.com/office/drawing/2014/main" id="{5126D438-6EBB-4FA1-AF93-4ED73D4D3889}"/>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e Conteúdo 3">
            <a:extLst>
              <a:ext uri="{FF2B5EF4-FFF2-40B4-BE49-F238E27FC236}">
                <a16:creationId xmlns:a16="http://schemas.microsoft.com/office/drawing/2014/main" id="{FD3C20B8-C0F0-4092-85FC-F7C4B4A82206}"/>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a Data 4">
            <a:extLst>
              <a:ext uri="{FF2B5EF4-FFF2-40B4-BE49-F238E27FC236}">
                <a16:creationId xmlns:a16="http://schemas.microsoft.com/office/drawing/2014/main" id="{559253DC-184A-44E9-B516-88FCB3D47B92}"/>
              </a:ext>
            </a:extLst>
          </p:cNvPr>
          <p:cNvSpPr>
            <a:spLocks noGrp="1"/>
          </p:cNvSpPr>
          <p:nvPr>
            <p:ph type="dt" sz="half" idx="10"/>
          </p:nvPr>
        </p:nvSpPr>
        <p:spPr/>
        <p:txBody>
          <a:bodyPr/>
          <a:lstStyle/>
          <a:p>
            <a:fld id="{B979558E-1799-49C5-9754-305E3F17B267}" type="datetimeFigureOut">
              <a:rPr lang="en-GB" smtClean="0"/>
              <a:t>21/10/2019</a:t>
            </a:fld>
            <a:endParaRPr lang="en-GB"/>
          </a:p>
        </p:txBody>
      </p:sp>
      <p:sp>
        <p:nvSpPr>
          <p:cNvPr id="6" name="Marcador de Posição do Rodapé 5">
            <a:extLst>
              <a:ext uri="{FF2B5EF4-FFF2-40B4-BE49-F238E27FC236}">
                <a16:creationId xmlns:a16="http://schemas.microsoft.com/office/drawing/2014/main" id="{AA6B71D4-2944-4CFE-9E45-96889CEE1675}"/>
              </a:ext>
            </a:extLst>
          </p:cNvPr>
          <p:cNvSpPr>
            <a:spLocks noGrp="1"/>
          </p:cNvSpPr>
          <p:nvPr>
            <p:ph type="ftr" sz="quarter" idx="11"/>
          </p:nvPr>
        </p:nvSpPr>
        <p:spPr/>
        <p:txBody>
          <a:bodyPr/>
          <a:lstStyle/>
          <a:p>
            <a:endParaRPr lang="en-GB"/>
          </a:p>
        </p:txBody>
      </p:sp>
      <p:sp>
        <p:nvSpPr>
          <p:cNvPr id="7" name="Marcador de Posição do Número do Diapositivo 6">
            <a:extLst>
              <a:ext uri="{FF2B5EF4-FFF2-40B4-BE49-F238E27FC236}">
                <a16:creationId xmlns:a16="http://schemas.microsoft.com/office/drawing/2014/main" id="{F1456A23-C170-46A8-AA88-8090A626CE76}"/>
              </a:ext>
            </a:extLst>
          </p:cNvPr>
          <p:cNvSpPr>
            <a:spLocks noGrp="1"/>
          </p:cNvSpPr>
          <p:nvPr>
            <p:ph type="sldNum" sz="quarter" idx="12"/>
          </p:nvPr>
        </p:nvSpPr>
        <p:spPr/>
        <p:txBody>
          <a:bodyPr/>
          <a:lstStyle/>
          <a:p>
            <a:fld id="{4481E2F1-1C73-4000-A2AB-D85D11DEBF36}" type="slidenum">
              <a:rPr lang="en-GB" smtClean="0"/>
              <a:t>‹N°›</a:t>
            </a:fld>
            <a:endParaRPr lang="en-GB"/>
          </a:p>
        </p:txBody>
      </p:sp>
    </p:spTree>
    <p:extLst>
      <p:ext uri="{BB962C8B-B14F-4D97-AF65-F5344CB8AC3E}">
        <p14:creationId xmlns:p14="http://schemas.microsoft.com/office/powerpoint/2010/main" val="2011729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61230B-D861-454D-8A40-EB8A30A98D2C}"/>
              </a:ext>
            </a:extLst>
          </p:cNvPr>
          <p:cNvSpPr>
            <a:spLocks noGrp="1"/>
          </p:cNvSpPr>
          <p:nvPr>
            <p:ph type="title"/>
          </p:nvPr>
        </p:nvSpPr>
        <p:spPr>
          <a:xfrm>
            <a:off x="839788" y="365125"/>
            <a:ext cx="10515600" cy="1325563"/>
          </a:xfrm>
        </p:spPr>
        <p:txBody>
          <a:bodyPr/>
          <a:lstStyle/>
          <a:p>
            <a:r>
              <a:rPr lang="pt-PT"/>
              <a:t>Clique para editar o estilo de título do Modelo Global</a:t>
            </a:r>
            <a:endParaRPr lang="en-GB"/>
          </a:p>
        </p:txBody>
      </p:sp>
      <p:sp>
        <p:nvSpPr>
          <p:cNvPr id="3" name="Marcador de Posição do Texto 2">
            <a:extLst>
              <a:ext uri="{FF2B5EF4-FFF2-40B4-BE49-F238E27FC236}">
                <a16:creationId xmlns:a16="http://schemas.microsoft.com/office/drawing/2014/main" id="{C43C6179-73C3-4BF1-9515-687656DD8E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EC74E5F9-FB21-497C-AFA4-385780209A66}"/>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o Texto 4">
            <a:extLst>
              <a:ext uri="{FF2B5EF4-FFF2-40B4-BE49-F238E27FC236}">
                <a16:creationId xmlns:a16="http://schemas.microsoft.com/office/drawing/2014/main" id="{4284A5C8-9244-42C2-9E80-1563DCE855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33D40351-7379-4CA6-A4E2-F330BE7AA5FB}"/>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7" name="Marcador de Posição da Data 6">
            <a:extLst>
              <a:ext uri="{FF2B5EF4-FFF2-40B4-BE49-F238E27FC236}">
                <a16:creationId xmlns:a16="http://schemas.microsoft.com/office/drawing/2014/main" id="{A4D1FBE9-C3A1-42C0-9CBA-0129D7953052}"/>
              </a:ext>
            </a:extLst>
          </p:cNvPr>
          <p:cNvSpPr>
            <a:spLocks noGrp="1"/>
          </p:cNvSpPr>
          <p:nvPr>
            <p:ph type="dt" sz="half" idx="10"/>
          </p:nvPr>
        </p:nvSpPr>
        <p:spPr/>
        <p:txBody>
          <a:bodyPr/>
          <a:lstStyle/>
          <a:p>
            <a:fld id="{B979558E-1799-49C5-9754-305E3F17B267}" type="datetimeFigureOut">
              <a:rPr lang="en-GB" smtClean="0"/>
              <a:t>21/10/2019</a:t>
            </a:fld>
            <a:endParaRPr lang="en-GB"/>
          </a:p>
        </p:txBody>
      </p:sp>
      <p:sp>
        <p:nvSpPr>
          <p:cNvPr id="8" name="Marcador de Posição do Rodapé 7">
            <a:extLst>
              <a:ext uri="{FF2B5EF4-FFF2-40B4-BE49-F238E27FC236}">
                <a16:creationId xmlns:a16="http://schemas.microsoft.com/office/drawing/2014/main" id="{A1FF4212-715E-44AB-99CA-35087AB7F86D}"/>
              </a:ext>
            </a:extLst>
          </p:cNvPr>
          <p:cNvSpPr>
            <a:spLocks noGrp="1"/>
          </p:cNvSpPr>
          <p:nvPr>
            <p:ph type="ftr" sz="quarter" idx="11"/>
          </p:nvPr>
        </p:nvSpPr>
        <p:spPr/>
        <p:txBody>
          <a:bodyPr/>
          <a:lstStyle/>
          <a:p>
            <a:endParaRPr lang="en-GB"/>
          </a:p>
        </p:txBody>
      </p:sp>
      <p:sp>
        <p:nvSpPr>
          <p:cNvPr id="9" name="Marcador de Posição do Número do Diapositivo 8">
            <a:extLst>
              <a:ext uri="{FF2B5EF4-FFF2-40B4-BE49-F238E27FC236}">
                <a16:creationId xmlns:a16="http://schemas.microsoft.com/office/drawing/2014/main" id="{47FD6748-838E-473A-8DD6-647AD4085D63}"/>
              </a:ext>
            </a:extLst>
          </p:cNvPr>
          <p:cNvSpPr>
            <a:spLocks noGrp="1"/>
          </p:cNvSpPr>
          <p:nvPr>
            <p:ph type="sldNum" sz="quarter" idx="12"/>
          </p:nvPr>
        </p:nvSpPr>
        <p:spPr/>
        <p:txBody>
          <a:bodyPr/>
          <a:lstStyle/>
          <a:p>
            <a:fld id="{4481E2F1-1C73-4000-A2AB-D85D11DEBF36}" type="slidenum">
              <a:rPr lang="en-GB" smtClean="0"/>
              <a:t>‹N°›</a:t>
            </a:fld>
            <a:endParaRPr lang="en-GB"/>
          </a:p>
        </p:txBody>
      </p:sp>
    </p:spTree>
    <p:extLst>
      <p:ext uri="{BB962C8B-B14F-4D97-AF65-F5344CB8AC3E}">
        <p14:creationId xmlns:p14="http://schemas.microsoft.com/office/powerpoint/2010/main" val="3860737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2C27CC-5966-41C8-BB37-9F5FD80D5BCE}"/>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a Data 2">
            <a:extLst>
              <a:ext uri="{FF2B5EF4-FFF2-40B4-BE49-F238E27FC236}">
                <a16:creationId xmlns:a16="http://schemas.microsoft.com/office/drawing/2014/main" id="{1FDC737B-F440-446E-9DCF-6B3D3181A8B8}"/>
              </a:ext>
            </a:extLst>
          </p:cNvPr>
          <p:cNvSpPr>
            <a:spLocks noGrp="1"/>
          </p:cNvSpPr>
          <p:nvPr>
            <p:ph type="dt" sz="half" idx="10"/>
          </p:nvPr>
        </p:nvSpPr>
        <p:spPr/>
        <p:txBody>
          <a:bodyPr/>
          <a:lstStyle/>
          <a:p>
            <a:fld id="{B979558E-1799-49C5-9754-305E3F17B267}" type="datetimeFigureOut">
              <a:rPr lang="en-GB" smtClean="0"/>
              <a:t>21/10/2019</a:t>
            </a:fld>
            <a:endParaRPr lang="en-GB"/>
          </a:p>
        </p:txBody>
      </p:sp>
      <p:sp>
        <p:nvSpPr>
          <p:cNvPr id="4" name="Marcador de Posição do Rodapé 3">
            <a:extLst>
              <a:ext uri="{FF2B5EF4-FFF2-40B4-BE49-F238E27FC236}">
                <a16:creationId xmlns:a16="http://schemas.microsoft.com/office/drawing/2014/main" id="{6C999212-3D92-491F-B86E-9BBBB4182499}"/>
              </a:ext>
            </a:extLst>
          </p:cNvPr>
          <p:cNvSpPr>
            <a:spLocks noGrp="1"/>
          </p:cNvSpPr>
          <p:nvPr>
            <p:ph type="ftr" sz="quarter" idx="11"/>
          </p:nvPr>
        </p:nvSpPr>
        <p:spPr/>
        <p:txBody>
          <a:bodyPr/>
          <a:lstStyle/>
          <a:p>
            <a:endParaRPr lang="en-GB"/>
          </a:p>
        </p:txBody>
      </p:sp>
      <p:sp>
        <p:nvSpPr>
          <p:cNvPr id="5" name="Marcador de Posição do Número do Diapositivo 4">
            <a:extLst>
              <a:ext uri="{FF2B5EF4-FFF2-40B4-BE49-F238E27FC236}">
                <a16:creationId xmlns:a16="http://schemas.microsoft.com/office/drawing/2014/main" id="{2BC63D35-097E-47A7-B953-3A069A8E790A}"/>
              </a:ext>
            </a:extLst>
          </p:cNvPr>
          <p:cNvSpPr>
            <a:spLocks noGrp="1"/>
          </p:cNvSpPr>
          <p:nvPr>
            <p:ph type="sldNum" sz="quarter" idx="12"/>
          </p:nvPr>
        </p:nvSpPr>
        <p:spPr/>
        <p:txBody>
          <a:bodyPr/>
          <a:lstStyle/>
          <a:p>
            <a:fld id="{4481E2F1-1C73-4000-A2AB-D85D11DEBF36}" type="slidenum">
              <a:rPr lang="en-GB" smtClean="0"/>
              <a:t>‹N°›</a:t>
            </a:fld>
            <a:endParaRPr lang="en-GB"/>
          </a:p>
        </p:txBody>
      </p:sp>
    </p:spTree>
    <p:extLst>
      <p:ext uri="{BB962C8B-B14F-4D97-AF65-F5344CB8AC3E}">
        <p14:creationId xmlns:p14="http://schemas.microsoft.com/office/powerpoint/2010/main" val="577237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7CEEDC5E-C4D2-4FD0-9784-BA0F4A3DE19D}"/>
              </a:ext>
            </a:extLst>
          </p:cNvPr>
          <p:cNvSpPr>
            <a:spLocks noGrp="1"/>
          </p:cNvSpPr>
          <p:nvPr>
            <p:ph type="dt" sz="half" idx="10"/>
          </p:nvPr>
        </p:nvSpPr>
        <p:spPr/>
        <p:txBody>
          <a:bodyPr/>
          <a:lstStyle/>
          <a:p>
            <a:fld id="{B979558E-1799-49C5-9754-305E3F17B267}" type="datetimeFigureOut">
              <a:rPr lang="en-GB" smtClean="0"/>
              <a:t>21/10/2019</a:t>
            </a:fld>
            <a:endParaRPr lang="en-GB"/>
          </a:p>
        </p:txBody>
      </p:sp>
      <p:sp>
        <p:nvSpPr>
          <p:cNvPr id="3" name="Marcador de Posição do Rodapé 2">
            <a:extLst>
              <a:ext uri="{FF2B5EF4-FFF2-40B4-BE49-F238E27FC236}">
                <a16:creationId xmlns:a16="http://schemas.microsoft.com/office/drawing/2014/main" id="{C771B4E8-7507-49FF-9ABC-B86966A814B8}"/>
              </a:ext>
            </a:extLst>
          </p:cNvPr>
          <p:cNvSpPr>
            <a:spLocks noGrp="1"/>
          </p:cNvSpPr>
          <p:nvPr>
            <p:ph type="ftr" sz="quarter" idx="11"/>
          </p:nvPr>
        </p:nvSpPr>
        <p:spPr/>
        <p:txBody>
          <a:bodyPr/>
          <a:lstStyle/>
          <a:p>
            <a:endParaRPr lang="en-GB"/>
          </a:p>
        </p:txBody>
      </p:sp>
      <p:sp>
        <p:nvSpPr>
          <p:cNvPr id="4" name="Marcador de Posição do Número do Diapositivo 3">
            <a:extLst>
              <a:ext uri="{FF2B5EF4-FFF2-40B4-BE49-F238E27FC236}">
                <a16:creationId xmlns:a16="http://schemas.microsoft.com/office/drawing/2014/main" id="{FA4E90EB-3A5A-493F-A882-2FF2D1C8F4EC}"/>
              </a:ext>
            </a:extLst>
          </p:cNvPr>
          <p:cNvSpPr>
            <a:spLocks noGrp="1"/>
          </p:cNvSpPr>
          <p:nvPr>
            <p:ph type="sldNum" sz="quarter" idx="12"/>
          </p:nvPr>
        </p:nvSpPr>
        <p:spPr/>
        <p:txBody>
          <a:bodyPr/>
          <a:lstStyle/>
          <a:p>
            <a:fld id="{4481E2F1-1C73-4000-A2AB-D85D11DEBF36}" type="slidenum">
              <a:rPr lang="en-GB" smtClean="0"/>
              <a:t>‹N°›</a:t>
            </a:fld>
            <a:endParaRPr lang="en-GB"/>
          </a:p>
        </p:txBody>
      </p:sp>
    </p:spTree>
    <p:extLst>
      <p:ext uri="{BB962C8B-B14F-4D97-AF65-F5344CB8AC3E}">
        <p14:creationId xmlns:p14="http://schemas.microsoft.com/office/powerpoint/2010/main" val="290213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3AA929-14DA-4691-91E5-C32888E60347}"/>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en-GB"/>
          </a:p>
        </p:txBody>
      </p:sp>
      <p:sp>
        <p:nvSpPr>
          <p:cNvPr id="3" name="Marcador de Posição de Conteúdo 2">
            <a:extLst>
              <a:ext uri="{FF2B5EF4-FFF2-40B4-BE49-F238E27FC236}">
                <a16:creationId xmlns:a16="http://schemas.microsoft.com/office/drawing/2014/main" id="{3B542F21-8F6D-4331-A7D4-493D8FEA1C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o Texto 3">
            <a:extLst>
              <a:ext uri="{FF2B5EF4-FFF2-40B4-BE49-F238E27FC236}">
                <a16:creationId xmlns:a16="http://schemas.microsoft.com/office/drawing/2014/main" id="{AF9F55B1-7545-4B54-8B27-744A57610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26B2017A-CD83-4262-8ABB-EFB39F397C1D}"/>
              </a:ext>
            </a:extLst>
          </p:cNvPr>
          <p:cNvSpPr>
            <a:spLocks noGrp="1"/>
          </p:cNvSpPr>
          <p:nvPr>
            <p:ph type="dt" sz="half" idx="10"/>
          </p:nvPr>
        </p:nvSpPr>
        <p:spPr/>
        <p:txBody>
          <a:bodyPr/>
          <a:lstStyle/>
          <a:p>
            <a:fld id="{B979558E-1799-49C5-9754-305E3F17B267}" type="datetimeFigureOut">
              <a:rPr lang="en-GB" smtClean="0"/>
              <a:t>21/10/2019</a:t>
            </a:fld>
            <a:endParaRPr lang="en-GB"/>
          </a:p>
        </p:txBody>
      </p:sp>
      <p:sp>
        <p:nvSpPr>
          <p:cNvPr id="6" name="Marcador de Posição do Rodapé 5">
            <a:extLst>
              <a:ext uri="{FF2B5EF4-FFF2-40B4-BE49-F238E27FC236}">
                <a16:creationId xmlns:a16="http://schemas.microsoft.com/office/drawing/2014/main" id="{DCE1FF18-5300-451C-A690-24F4418F64B1}"/>
              </a:ext>
            </a:extLst>
          </p:cNvPr>
          <p:cNvSpPr>
            <a:spLocks noGrp="1"/>
          </p:cNvSpPr>
          <p:nvPr>
            <p:ph type="ftr" sz="quarter" idx="11"/>
          </p:nvPr>
        </p:nvSpPr>
        <p:spPr/>
        <p:txBody>
          <a:bodyPr/>
          <a:lstStyle/>
          <a:p>
            <a:endParaRPr lang="en-GB"/>
          </a:p>
        </p:txBody>
      </p:sp>
      <p:sp>
        <p:nvSpPr>
          <p:cNvPr id="7" name="Marcador de Posição do Número do Diapositivo 6">
            <a:extLst>
              <a:ext uri="{FF2B5EF4-FFF2-40B4-BE49-F238E27FC236}">
                <a16:creationId xmlns:a16="http://schemas.microsoft.com/office/drawing/2014/main" id="{F0039CEB-ECFB-42C3-B3D0-A8627241778F}"/>
              </a:ext>
            </a:extLst>
          </p:cNvPr>
          <p:cNvSpPr>
            <a:spLocks noGrp="1"/>
          </p:cNvSpPr>
          <p:nvPr>
            <p:ph type="sldNum" sz="quarter" idx="12"/>
          </p:nvPr>
        </p:nvSpPr>
        <p:spPr/>
        <p:txBody>
          <a:bodyPr/>
          <a:lstStyle/>
          <a:p>
            <a:fld id="{4481E2F1-1C73-4000-A2AB-D85D11DEBF36}" type="slidenum">
              <a:rPr lang="en-GB" smtClean="0"/>
              <a:t>‹N°›</a:t>
            </a:fld>
            <a:endParaRPr lang="en-GB"/>
          </a:p>
        </p:txBody>
      </p:sp>
    </p:spTree>
    <p:extLst>
      <p:ext uri="{BB962C8B-B14F-4D97-AF65-F5344CB8AC3E}">
        <p14:creationId xmlns:p14="http://schemas.microsoft.com/office/powerpoint/2010/main" val="4094727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B8636C-A513-4293-B58D-FDBA888282F3}"/>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en-GB"/>
          </a:p>
        </p:txBody>
      </p:sp>
      <p:sp>
        <p:nvSpPr>
          <p:cNvPr id="3" name="Marcador de Posição da Imagem 2">
            <a:extLst>
              <a:ext uri="{FF2B5EF4-FFF2-40B4-BE49-F238E27FC236}">
                <a16:creationId xmlns:a16="http://schemas.microsoft.com/office/drawing/2014/main" id="{13A84BD4-2BB3-4031-B0BB-D085DDA6A7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Posição do Texto 3">
            <a:extLst>
              <a:ext uri="{FF2B5EF4-FFF2-40B4-BE49-F238E27FC236}">
                <a16:creationId xmlns:a16="http://schemas.microsoft.com/office/drawing/2014/main" id="{10E5D91C-FC41-439E-A27B-2390038BFD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B3E646AC-96EC-43BE-A1C2-E28851B741F9}"/>
              </a:ext>
            </a:extLst>
          </p:cNvPr>
          <p:cNvSpPr>
            <a:spLocks noGrp="1"/>
          </p:cNvSpPr>
          <p:nvPr>
            <p:ph type="dt" sz="half" idx="10"/>
          </p:nvPr>
        </p:nvSpPr>
        <p:spPr/>
        <p:txBody>
          <a:bodyPr/>
          <a:lstStyle/>
          <a:p>
            <a:fld id="{B979558E-1799-49C5-9754-305E3F17B267}" type="datetimeFigureOut">
              <a:rPr lang="en-GB" smtClean="0"/>
              <a:t>21/10/2019</a:t>
            </a:fld>
            <a:endParaRPr lang="en-GB"/>
          </a:p>
        </p:txBody>
      </p:sp>
      <p:sp>
        <p:nvSpPr>
          <p:cNvPr id="6" name="Marcador de Posição do Rodapé 5">
            <a:extLst>
              <a:ext uri="{FF2B5EF4-FFF2-40B4-BE49-F238E27FC236}">
                <a16:creationId xmlns:a16="http://schemas.microsoft.com/office/drawing/2014/main" id="{65F6B743-A8D3-473A-8C53-1AB85EFE92E4}"/>
              </a:ext>
            </a:extLst>
          </p:cNvPr>
          <p:cNvSpPr>
            <a:spLocks noGrp="1"/>
          </p:cNvSpPr>
          <p:nvPr>
            <p:ph type="ftr" sz="quarter" idx="11"/>
          </p:nvPr>
        </p:nvSpPr>
        <p:spPr/>
        <p:txBody>
          <a:bodyPr/>
          <a:lstStyle/>
          <a:p>
            <a:endParaRPr lang="en-GB"/>
          </a:p>
        </p:txBody>
      </p:sp>
      <p:sp>
        <p:nvSpPr>
          <p:cNvPr id="7" name="Marcador de Posição do Número do Diapositivo 6">
            <a:extLst>
              <a:ext uri="{FF2B5EF4-FFF2-40B4-BE49-F238E27FC236}">
                <a16:creationId xmlns:a16="http://schemas.microsoft.com/office/drawing/2014/main" id="{E40CDF42-A9AA-4B73-8EFD-71F69CFF0AE6}"/>
              </a:ext>
            </a:extLst>
          </p:cNvPr>
          <p:cNvSpPr>
            <a:spLocks noGrp="1"/>
          </p:cNvSpPr>
          <p:nvPr>
            <p:ph type="sldNum" sz="quarter" idx="12"/>
          </p:nvPr>
        </p:nvSpPr>
        <p:spPr/>
        <p:txBody>
          <a:bodyPr/>
          <a:lstStyle/>
          <a:p>
            <a:fld id="{4481E2F1-1C73-4000-A2AB-D85D11DEBF36}" type="slidenum">
              <a:rPr lang="en-GB" smtClean="0"/>
              <a:t>‹N°›</a:t>
            </a:fld>
            <a:endParaRPr lang="en-GB"/>
          </a:p>
        </p:txBody>
      </p:sp>
    </p:spTree>
    <p:extLst>
      <p:ext uri="{BB962C8B-B14F-4D97-AF65-F5344CB8AC3E}">
        <p14:creationId xmlns:p14="http://schemas.microsoft.com/office/powerpoint/2010/main" val="1785676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7B9DE93E-43E2-4FF9-9B35-BCD70D4770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endParaRPr lang="en-GB"/>
          </a:p>
        </p:txBody>
      </p:sp>
      <p:sp>
        <p:nvSpPr>
          <p:cNvPr id="3" name="Marcador de Posição do Texto 2">
            <a:extLst>
              <a:ext uri="{FF2B5EF4-FFF2-40B4-BE49-F238E27FC236}">
                <a16:creationId xmlns:a16="http://schemas.microsoft.com/office/drawing/2014/main" id="{324268B3-B9B0-46C4-84F6-B0C337BD3A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a16="http://schemas.microsoft.com/office/drawing/2014/main" id="{C3E4B6D3-D880-42FC-BB8F-DFD9921AAF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pt-PT" dirty="0"/>
              <a:t>24/25 </a:t>
            </a:r>
            <a:r>
              <a:rPr lang="pt-PT" dirty="0" err="1"/>
              <a:t>October</a:t>
            </a:r>
            <a:r>
              <a:rPr lang="pt-PT" dirty="0"/>
              <a:t> 2019</a:t>
            </a:r>
            <a:endParaRPr lang="en-GB" dirty="0"/>
          </a:p>
        </p:txBody>
      </p:sp>
      <p:sp>
        <p:nvSpPr>
          <p:cNvPr id="5" name="Marcador de Posição do Rodapé 4">
            <a:extLst>
              <a:ext uri="{FF2B5EF4-FFF2-40B4-BE49-F238E27FC236}">
                <a16:creationId xmlns:a16="http://schemas.microsoft.com/office/drawing/2014/main" id="{7D4EFCC5-8F55-4150-B6C2-776DE3DA33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PT" dirty="0" err="1"/>
              <a:t>Port</a:t>
            </a:r>
            <a:r>
              <a:rPr lang="pt-PT" dirty="0"/>
              <a:t> </a:t>
            </a:r>
            <a:r>
              <a:rPr lang="pt-PT" dirty="0" err="1"/>
              <a:t>Center</a:t>
            </a:r>
            <a:r>
              <a:rPr lang="pt-PT" dirty="0"/>
              <a:t> Network - Bilbao</a:t>
            </a:r>
            <a:endParaRPr lang="en-GB" dirty="0"/>
          </a:p>
        </p:txBody>
      </p:sp>
      <p:sp>
        <p:nvSpPr>
          <p:cNvPr id="6" name="Marcador de Posição do Número do Diapositivo 5">
            <a:extLst>
              <a:ext uri="{FF2B5EF4-FFF2-40B4-BE49-F238E27FC236}">
                <a16:creationId xmlns:a16="http://schemas.microsoft.com/office/drawing/2014/main" id="{E9AEA632-7BF8-45D1-A222-3D5EED1884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a:t>AIVP</a:t>
            </a:r>
          </a:p>
        </p:txBody>
      </p:sp>
      <p:pic>
        <p:nvPicPr>
          <p:cNvPr id="8" name="Imagem 7">
            <a:extLst>
              <a:ext uri="{FF2B5EF4-FFF2-40B4-BE49-F238E27FC236}">
                <a16:creationId xmlns:a16="http://schemas.microsoft.com/office/drawing/2014/main" id="{1BBD9299-4E56-42E5-BF92-2FD800F92877}"/>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11000586" y="6299264"/>
            <a:ext cx="1019963" cy="479295"/>
          </a:xfrm>
          <a:prstGeom prst="rect">
            <a:avLst/>
          </a:prstGeom>
        </p:spPr>
      </p:pic>
    </p:spTree>
    <p:extLst>
      <p:ext uri="{BB962C8B-B14F-4D97-AF65-F5344CB8AC3E}">
        <p14:creationId xmlns:p14="http://schemas.microsoft.com/office/powerpoint/2010/main" val="92710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http://commons.wikimedia.org/wiki/File:Human-emblem-people.svg"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feteduport.b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eau, bâtiment, extérieur, bateau&#10;&#10;Description générée automatiquement">
            <a:extLst>
              <a:ext uri="{FF2B5EF4-FFF2-40B4-BE49-F238E27FC236}">
                <a16:creationId xmlns:a16="http://schemas.microsoft.com/office/drawing/2014/main" id="{9EBECC38-2212-4EDA-87D8-C5ECF4B611B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43022" y="0"/>
            <a:ext cx="10287000" cy="6858000"/>
          </a:xfrm>
          <a:prstGeom prst="rect">
            <a:avLst/>
          </a:prstGeom>
        </p:spPr>
      </p:pic>
      <p:sp>
        <p:nvSpPr>
          <p:cNvPr id="8" name="CaixaDeTexto 7">
            <a:extLst>
              <a:ext uri="{FF2B5EF4-FFF2-40B4-BE49-F238E27FC236}">
                <a16:creationId xmlns:a16="http://schemas.microsoft.com/office/drawing/2014/main" id="{0137EC6E-D197-4363-BD1C-FF5C17380696}"/>
              </a:ext>
            </a:extLst>
          </p:cNvPr>
          <p:cNvSpPr txBox="1"/>
          <p:nvPr/>
        </p:nvSpPr>
        <p:spPr>
          <a:xfrm>
            <a:off x="2905125" y="334576"/>
            <a:ext cx="8344729" cy="830997"/>
          </a:xfrm>
          <a:prstGeom prst="rect">
            <a:avLst/>
          </a:prstGeom>
          <a:solidFill>
            <a:schemeClr val="bg1">
              <a:alpha val="63000"/>
            </a:schemeClr>
          </a:solidFill>
        </p:spPr>
        <p:txBody>
          <a:bodyPr wrap="square" rtlCol="0">
            <a:spAutoFit/>
          </a:bodyPr>
          <a:lstStyle/>
          <a:p>
            <a:r>
              <a:rPr lang="en-US" sz="4800" spc="300" dirty="0"/>
              <a:t>Port of Brussels</a:t>
            </a:r>
          </a:p>
        </p:txBody>
      </p:sp>
      <p:sp>
        <p:nvSpPr>
          <p:cNvPr id="9" name="CaixaDeTexto 8">
            <a:extLst>
              <a:ext uri="{FF2B5EF4-FFF2-40B4-BE49-F238E27FC236}">
                <a16:creationId xmlns:a16="http://schemas.microsoft.com/office/drawing/2014/main" id="{9B9A2677-72EC-495F-894A-F86B5C232FE1}"/>
              </a:ext>
            </a:extLst>
          </p:cNvPr>
          <p:cNvSpPr txBox="1"/>
          <p:nvPr/>
        </p:nvSpPr>
        <p:spPr>
          <a:xfrm>
            <a:off x="41945" y="3385035"/>
            <a:ext cx="2701077" cy="3631763"/>
          </a:xfrm>
          <a:prstGeom prst="rect">
            <a:avLst/>
          </a:prstGeom>
          <a:noFill/>
        </p:spPr>
        <p:txBody>
          <a:bodyPr wrap="square" rtlCol="0">
            <a:spAutoFit/>
          </a:bodyPr>
          <a:lstStyle/>
          <a:p>
            <a:r>
              <a:rPr lang="pt-PT" sz="1600" b="1" dirty="0"/>
              <a:t>Name: Sylvain Godfroid</a:t>
            </a:r>
          </a:p>
          <a:p>
            <a:r>
              <a:rPr lang="pt-PT" sz="1600" b="1" dirty="0"/>
              <a:t>Position: Communication manager</a:t>
            </a:r>
          </a:p>
          <a:p>
            <a:r>
              <a:rPr lang="pt-PT" sz="1600" b="1" dirty="0"/>
              <a:t>Contact: </a:t>
            </a:r>
            <a:r>
              <a:rPr lang="pt-PT" sz="1600" dirty="0"/>
              <a:t>sgodfroid@port.brussels</a:t>
            </a:r>
          </a:p>
          <a:p>
            <a:endParaRPr lang="pt-PT" sz="800" dirty="0"/>
          </a:p>
          <a:p>
            <a:r>
              <a:rPr lang="en-GB" sz="1200" dirty="0"/>
              <a:t>The Port of Brussels signed the AIVP Port </a:t>
            </a:r>
            <a:r>
              <a:rPr lang="en-GB" sz="1200" dirty="0" err="1"/>
              <a:t>Center</a:t>
            </a:r>
            <a:r>
              <a:rPr lang="en-GB" sz="1200" dirty="0"/>
              <a:t> Charter in June 2017. A location has been chosen and work has begun. We also aim to develop an extensive visit programme aimed at Brussels’ school children. </a:t>
            </a:r>
          </a:p>
          <a:p>
            <a:endParaRPr lang="pt-PT" sz="1400" dirty="0"/>
          </a:p>
          <a:p>
            <a:endParaRPr lang="pt-PT" sz="1400" dirty="0"/>
          </a:p>
          <a:p>
            <a:endParaRPr lang="pt-PT" sz="1400" dirty="0"/>
          </a:p>
          <a:p>
            <a:endParaRPr lang="pt-PT" sz="1400" dirty="0"/>
          </a:p>
          <a:p>
            <a:pPr marL="285750" indent="-285750">
              <a:buFont typeface="Arial" panose="020B0604020202020204" pitchFamily="34" charset="0"/>
              <a:buChar char="•"/>
            </a:pPr>
            <a:endParaRPr lang="en-GB" sz="1400" dirty="0"/>
          </a:p>
        </p:txBody>
      </p:sp>
      <p:sp>
        <p:nvSpPr>
          <p:cNvPr id="2" name="Oval 1">
            <a:extLst>
              <a:ext uri="{FF2B5EF4-FFF2-40B4-BE49-F238E27FC236}">
                <a16:creationId xmlns:a16="http://schemas.microsoft.com/office/drawing/2014/main" id="{CF1E6DDE-A74C-4D79-8C4C-84BE72CD16AF}"/>
              </a:ext>
            </a:extLst>
          </p:cNvPr>
          <p:cNvSpPr/>
          <p:nvPr/>
        </p:nvSpPr>
        <p:spPr>
          <a:xfrm>
            <a:off x="215164" y="1522261"/>
            <a:ext cx="1499336" cy="1499336"/>
          </a:xfrm>
          <a:prstGeom prst="ellipse">
            <a:avLst/>
          </a:prstGeom>
          <a:blipFill dpi="0" rotWithShape="1">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Image 5" descr="Une image contenant dessin&#10;&#10;Description générée automatiquement">
            <a:extLst>
              <a:ext uri="{FF2B5EF4-FFF2-40B4-BE49-F238E27FC236}">
                <a16:creationId xmlns:a16="http://schemas.microsoft.com/office/drawing/2014/main" id="{9BE60127-9207-4830-8796-B564DE16242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251" y="152901"/>
            <a:ext cx="2512194" cy="1187641"/>
          </a:xfrm>
          <a:prstGeom prst="rect">
            <a:avLst/>
          </a:prstGeom>
        </p:spPr>
      </p:pic>
      <p:pic>
        <p:nvPicPr>
          <p:cNvPr id="5" name="Image 4" descr="Une image contenant homme, personne, verres, portant&#10;&#10;Description générée automatiquement">
            <a:extLst>
              <a:ext uri="{FF2B5EF4-FFF2-40B4-BE49-F238E27FC236}">
                <a16:creationId xmlns:a16="http://schemas.microsoft.com/office/drawing/2014/main" id="{1CE7C743-4609-44FD-B1A2-5FC06B6167B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55496" y="1363905"/>
            <a:ext cx="1798432" cy="1798432"/>
          </a:xfrm>
          <a:prstGeom prst="rect">
            <a:avLst/>
          </a:prstGeom>
        </p:spPr>
      </p:pic>
    </p:spTree>
    <p:extLst>
      <p:ext uri="{BB962C8B-B14F-4D97-AF65-F5344CB8AC3E}">
        <p14:creationId xmlns:p14="http://schemas.microsoft.com/office/powerpoint/2010/main" val="220600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a:extLst>
              <a:ext uri="{FF2B5EF4-FFF2-40B4-BE49-F238E27FC236}">
                <a16:creationId xmlns:a16="http://schemas.microsoft.com/office/drawing/2014/main" id="{0CB06731-9D62-45C2-9D4D-CBDEE36E3310}"/>
              </a:ext>
            </a:extLst>
          </p:cNvPr>
          <p:cNvGraphicFramePr>
            <a:graphicFrameLocks noGrp="1"/>
          </p:cNvGraphicFramePr>
          <p:nvPr>
            <p:extLst>
              <p:ext uri="{D42A27DB-BD31-4B8C-83A1-F6EECF244321}">
                <p14:modId xmlns:p14="http://schemas.microsoft.com/office/powerpoint/2010/main" val="2764096451"/>
              </p:ext>
            </p:extLst>
          </p:nvPr>
        </p:nvGraphicFramePr>
        <p:xfrm>
          <a:off x="546100" y="3215756"/>
          <a:ext cx="11430000" cy="3090915"/>
        </p:xfrm>
        <a:graphic>
          <a:graphicData uri="http://schemas.openxmlformats.org/drawingml/2006/table">
            <a:tbl>
              <a:tblPr firstRow="1" firstCol="1" bandRow="1">
                <a:tableStyleId>{5C22544A-7EE6-4342-B048-85BDC9FD1C3A}</a:tableStyleId>
              </a:tblPr>
              <a:tblGrid>
                <a:gridCol w="2185232">
                  <a:extLst>
                    <a:ext uri="{9D8B030D-6E8A-4147-A177-3AD203B41FA5}">
                      <a16:colId xmlns:a16="http://schemas.microsoft.com/office/drawing/2014/main" val="149920857"/>
                    </a:ext>
                  </a:extLst>
                </a:gridCol>
                <a:gridCol w="1135993">
                  <a:extLst>
                    <a:ext uri="{9D8B030D-6E8A-4147-A177-3AD203B41FA5}">
                      <a16:colId xmlns:a16="http://schemas.microsoft.com/office/drawing/2014/main" val="2657013078"/>
                    </a:ext>
                  </a:extLst>
                </a:gridCol>
                <a:gridCol w="788565">
                  <a:extLst>
                    <a:ext uri="{9D8B030D-6E8A-4147-A177-3AD203B41FA5}">
                      <a16:colId xmlns:a16="http://schemas.microsoft.com/office/drawing/2014/main" val="1858767249"/>
                    </a:ext>
                  </a:extLst>
                </a:gridCol>
                <a:gridCol w="880844">
                  <a:extLst>
                    <a:ext uri="{9D8B030D-6E8A-4147-A177-3AD203B41FA5}">
                      <a16:colId xmlns:a16="http://schemas.microsoft.com/office/drawing/2014/main" val="2983572059"/>
                    </a:ext>
                  </a:extLst>
                </a:gridCol>
                <a:gridCol w="6439366">
                  <a:extLst>
                    <a:ext uri="{9D8B030D-6E8A-4147-A177-3AD203B41FA5}">
                      <a16:colId xmlns:a16="http://schemas.microsoft.com/office/drawing/2014/main" val="571932325"/>
                    </a:ext>
                  </a:extLst>
                </a:gridCol>
              </a:tblGrid>
              <a:tr h="319875">
                <a:tc>
                  <a:txBody>
                    <a:bodyPr/>
                    <a:lstStyle/>
                    <a:p>
                      <a:pPr>
                        <a:spcAft>
                          <a:spcPts val="0"/>
                        </a:spcAft>
                      </a:pPr>
                      <a:r>
                        <a:rPr lang="en-GB" sz="1400" kern="1200" dirty="0">
                          <a:effectLst/>
                        </a:rPr>
                        <a:t>Social Initiatives you have recently developed</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PT" sz="1400" kern="1200" dirty="0" err="1">
                          <a:effectLst/>
                          <a:latin typeface="Calibri" panose="020F0502020204030204" pitchFamily="34" charset="0"/>
                          <a:ea typeface="Times New Roman" panose="02020603050405020304" pitchFamily="18" charset="0"/>
                          <a:cs typeface="Times New Roman" panose="02020603050405020304" pitchFamily="18" charset="0"/>
                        </a:rPr>
                        <a:t>Year</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400" kern="1200" noProof="0" dirty="0">
                          <a:effectLst/>
                        </a:rPr>
                        <a:t>Nº of visitors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PT" sz="1400" kern="1200" dirty="0">
                          <a:effectLst/>
                        </a:rPr>
                        <a:t>Budget</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PT" sz="1400" kern="1200" dirty="0" err="1">
                          <a:effectLst/>
                        </a:rPr>
                        <a:t>Description</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62799199"/>
                  </a:ext>
                </a:extLst>
              </a:tr>
              <a:tr h="654016">
                <a:tc>
                  <a:txBody>
                    <a:bodyPr/>
                    <a:lstStyle/>
                    <a:p>
                      <a:pPr>
                        <a:spcAft>
                          <a:spcPts val="0"/>
                        </a:spcAft>
                      </a:pPr>
                      <a:r>
                        <a:rPr lang="en-US" sz="1400" noProof="0" dirty="0">
                          <a:effectLst/>
                          <a:latin typeface="Calibri" panose="020F0502020204030204" pitchFamily="34" charset="0"/>
                          <a:ea typeface="Times New Roman" panose="02020603050405020304" pitchFamily="18" charset="0"/>
                          <a:cs typeface="Times New Roman" panose="02020603050405020304" pitchFamily="18" charset="0"/>
                        </a:rPr>
                        <a:t>Brussels Port Festival</a:t>
                      </a:r>
                    </a:p>
                  </a:txBody>
                  <a:tcPr marL="68580" marR="68580" marT="0" marB="0"/>
                </a:tc>
                <a:tc>
                  <a:txBody>
                    <a:bodyPr/>
                    <a:lstStyle/>
                    <a:p>
                      <a:pPr>
                        <a:spcAft>
                          <a:spcPts val="0"/>
                        </a:spcAft>
                      </a:pPr>
                      <a:r>
                        <a:rPr lang="pt-PT" sz="1400" kern="1200" dirty="0">
                          <a:effectLst/>
                        </a:rPr>
                        <a:t> 2018</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PT" sz="1400" kern="1200" dirty="0">
                          <a:effectLst/>
                        </a:rPr>
                        <a:t> 35 000</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PT" sz="1400" kern="1200" dirty="0">
                          <a:effectLst/>
                        </a:rPr>
                        <a:t> 250 000€</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400" kern="1200" noProof="0">
                          <a:effectLst/>
                        </a:rPr>
                        <a:t>Biennial event taking place on the port estate with the aim of welcoming the general public in the port and allowing them, in a fun environement, to take conscience of different aspects of port activity. </a:t>
                      </a:r>
                      <a:endParaRPr lang="en-GB" sz="1100" noProof="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11075371"/>
                  </a:ext>
                </a:extLst>
              </a:tr>
              <a:tr h="654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a:effectLst/>
                          <a:latin typeface="Calibri" panose="020F0502020204030204" pitchFamily="34" charset="0"/>
                          <a:ea typeface="Times New Roman" panose="02020603050405020304" pitchFamily="18" charset="0"/>
                          <a:cs typeface="Times New Roman" panose="02020603050405020304" pitchFamily="18" charset="0"/>
                        </a:rPr>
                        <a:t>Visit </a:t>
                      </a:r>
                      <a:r>
                        <a:rPr lang="en-US" sz="1400" noProof="0" dirty="0" err="1">
                          <a:effectLst/>
                          <a:latin typeface="Calibri" panose="020F0502020204030204" pitchFamily="34" charset="0"/>
                          <a:ea typeface="Times New Roman" panose="02020603050405020304" pitchFamily="18" charset="0"/>
                          <a:cs typeface="Times New Roman" panose="02020603050405020304" pitchFamily="18" charset="0"/>
                        </a:rPr>
                        <a:t>programme</a:t>
                      </a:r>
                      <a:endParaRPr lang="en-US"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PT" sz="1400" kern="1200" dirty="0">
                          <a:effectLst/>
                        </a:rPr>
                        <a:t>In development</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PT" sz="1400" kern="1200" dirty="0">
                          <a:effectLst/>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PT" sz="1400" kern="1200" dirty="0">
                          <a:effectLst/>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400" kern="1200" noProof="0" dirty="0">
                          <a:effectLst/>
                        </a:rPr>
                        <a:t>The aim is to work with Brussels’ primary schools (last two years) to include, on their yearly programmes, a visit to the Port of Brussels. The Port Centre (in development) would be an integral part of this visit, which would include a guided boat tour. </a:t>
                      </a:r>
                      <a:endParaRPr lang="en-GB" sz="11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45853212"/>
                  </a:ext>
                </a:extLst>
              </a:tr>
              <a:tr h="702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a:effectLst/>
                          <a:latin typeface="Calibri" panose="020F0502020204030204" pitchFamily="34" charset="0"/>
                          <a:ea typeface="Times New Roman" panose="02020603050405020304" pitchFamily="18" charset="0"/>
                          <a:cs typeface="Times New Roman" panose="02020603050405020304" pitchFamily="18" charset="0"/>
                        </a:rPr>
                        <a:t>Brussels Port Centre</a:t>
                      </a:r>
                    </a:p>
                    <a:p>
                      <a:pPr>
                        <a:spcAft>
                          <a:spcPts val="0"/>
                        </a:spcAft>
                      </a:pP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PT" sz="1400" kern="1200" dirty="0">
                          <a:effectLst/>
                        </a:rPr>
                        <a:t>In developmentAim: 2021</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PT" sz="1400" kern="1200" dirty="0">
                          <a:effectLst/>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400" kern="1200" noProof="0">
                          <a:effectLst/>
                        </a:rPr>
                        <a:t>/</a:t>
                      </a:r>
                      <a:endParaRPr lang="en-GB" sz="1100" noProof="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400" kern="1200" noProof="0" dirty="0">
                          <a:effectLst/>
                        </a:rPr>
                        <a:t>The location has been determined (Brussels Cruise Terminal), the preliminary works on site have begun and consultants are working on the scenography/museography. The aim is to open the Port Centre in 2021.</a:t>
                      </a:r>
                      <a:endParaRPr lang="en-GB" sz="11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64984827"/>
                  </a:ext>
                </a:extLst>
              </a:tr>
              <a:tr h="654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a:effectLst/>
                          <a:latin typeface="Calibri" panose="020F0502020204030204" pitchFamily="34" charset="0"/>
                          <a:ea typeface="Times New Roman" panose="02020603050405020304" pitchFamily="18" charset="0"/>
                          <a:cs typeface="Times New Roman" panose="02020603050405020304" pitchFamily="18" charset="0"/>
                        </a:rPr>
                        <a:t>Events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PT" sz="1400" kern="1200" dirty="0">
                          <a:effectLst/>
                        </a:rPr>
                        <a:t>Ongoing</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PT" sz="1400" kern="1200" dirty="0">
                          <a:effectLst/>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400" kern="1200" noProof="0">
                          <a:effectLst/>
                        </a:rPr>
                        <a:t>/</a:t>
                      </a:r>
                      <a:endParaRPr lang="en-GB" sz="1100" noProof="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400" kern="1200" noProof="0" dirty="0">
                          <a:effectLst/>
                        </a:rPr>
                        <a:t>The Port of Brussels takes part in several events organises in Brussels (water days, Brussels region day, etc.) The aim of the Port of Brussels is also to encourage the organisation of events in the port area that allow it, mainly reconverted public quays.  </a:t>
                      </a:r>
                      <a:endParaRPr lang="en-GB" sz="11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46829030"/>
                  </a:ext>
                </a:extLst>
              </a:tr>
            </a:tbl>
          </a:graphicData>
        </a:graphic>
      </p:graphicFrame>
      <p:sp>
        <p:nvSpPr>
          <p:cNvPr id="5" name="CaixaDeTexto 4">
            <a:extLst>
              <a:ext uri="{FF2B5EF4-FFF2-40B4-BE49-F238E27FC236}">
                <a16:creationId xmlns:a16="http://schemas.microsoft.com/office/drawing/2014/main" id="{3067B460-90F7-4436-8A56-D6527D6ADF8E}"/>
              </a:ext>
            </a:extLst>
          </p:cNvPr>
          <p:cNvSpPr txBox="1"/>
          <p:nvPr/>
        </p:nvSpPr>
        <p:spPr>
          <a:xfrm>
            <a:off x="443616" y="334576"/>
            <a:ext cx="10649258" cy="707886"/>
          </a:xfrm>
          <a:prstGeom prst="rect">
            <a:avLst/>
          </a:prstGeom>
          <a:solidFill>
            <a:schemeClr val="bg1">
              <a:alpha val="63000"/>
            </a:schemeClr>
          </a:solidFill>
        </p:spPr>
        <p:txBody>
          <a:bodyPr wrap="square" rtlCol="0">
            <a:spAutoFit/>
          </a:bodyPr>
          <a:lstStyle/>
          <a:p>
            <a:r>
              <a:rPr lang="en-US" sz="4000" spc="300" dirty="0"/>
              <a:t>Key Data of your citizen initiatives</a:t>
            </a:r>
          </a:p>
        </p:txBody>
      </p:sp>
      <p:sp>
        <p:nvSpPr>
          <p:cNvPr id="6" name="Retângulo 5">
            <a:extLst>
              <a:ext uri="{FF2B5EF4-FFF2-40B4-BE49-F238E27FC236}">
                <a16:creationId xmlns:a16="http://schemas.microsoft.com/office/drawing/2014/main" id="{D7944267-8545-43CF-8E61-A99C4E6D66E0}"/>
              </a:ext>
            </a:extLst>
          </p:cNvPr>
          <p:cNvSpPr/>
          <p:nvPr/>
        </p:nvSpPr>
        <p:spPr>
          <a:xfrm>
            <a:off x="429626" y="1144224"/>
            <a:ext cx="11332748" cy="1969770"/>
          </a:xfrm>
          <a:prstGeom prst="rect">
            <a:avLst/>
          </a:prstGeom>
        </p:spPr>
        <p:txBody>
          <a:bodyPr wrap="square">
            <a:spAutoFit/>
          </a:bodyPr>
          <a:lstStyle/>
          <a:p>
            <a:pPr marL="285750" indent="-285750">
              <a:lnSpc>
                <a:spcPct val="150000"/>
              </a:lnSpc>
              <a:spcAft>
                <a:spcPts val="0"/>
              </a:spcAft>
              <a:buFont typeface="Arial" panose="020B0604020202020204" pitchFamily="34" charset="0"/>
              <a:buChar char="•"/>
            </a:pPr>
            <a:r>
              <a:rPr lang="en-GB" dirty="0"/>
              <a:t>Which actors do you usually collaborate with? Inside resources (e.g. colleagues for visits), other public actors, associations</a:t>
            </a:r>
          </a:p>
          <a:p>
            <a:pPr marL="285750" indent="-285750">
              <a:lnSpc>
                <a:spcPct val="150000"/>
              </a:lnSpc>
              <a:spcAft>
                <a:spcPts val="0"/>
              </a:spcAft>
              <a:buFont typeface="Arial" panose="020B0604020202020204" pitchFamily="34" charset="0"/>
              <a:buChar char="•"/>
            </a:pPr>
            <a:r>
              <a:rPr lang="en-GB" dirty="0"/>
              <a:t>Website with information about social activities (insert the link if you have): </a:t>
            </a:r>
            <a:r>
              <a:rPr lang="en-GB" dirty="0">
                <a:hlinkClick r:id="rId2"/>
              </a:rPr>
              <a:t>www.feteduport.be</a:t>
            </a:r>
            <a:r>
              <a:rPr lang="en-GB" dirty="0"/>
              <a:t> </a:t>
            </a:r>
          </a:p>
          <a:p>
            <a:pPr marL="285750" indent="-285750">
              <a:lnSpc>
                <a:spcPct val="150000"/>
              </a:lnSpc>
              <a:spcAft>
                <a:spcPts val="0"/>
              </a:spcAft>
              <a:buFont typeface="Arial" panose="020B0604020202020204" pitchFamily="34" charset="0"/>
              <a:buChar char="•"/>
            </a:pPr>
            <a:r>
              <a:rPr lang="en-GB" dirty="0"/>
              <a:t>Key Audience for your initiatives (children? general public? both?): both</a:t>
            </a:r>
          </a:p>
          <a:p>
            <a:pPr marL="285750" indent="-285750">
              <a:spcAft>
                <a:spcPts val="0"/>
              </a:spcAft>
              <a:buFont typeface="Arial" panose="020B0604020202020204" pitchFamily="34" charset="0"/>
              <a:buChar char="•"/>
            </a:pP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8428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extérieur, herbe, camion, parc&#10;&#10;Description générée automatiquement">
            <a:extLst>
              <a:ext uri="{FF2B5EF4-FFF2-40B4-BE49-F238E27FC236}">
                <a16:creationId xmlns:a16="http://schemas.microsoft.com/office/drawing/2014/main" id="{B31FC6CF-B954-4F8F-BD23-BCD4C909756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 y="4177946"/>
            <a:ext cx="3573405" cy="2680054"/>
          </a:xfrm>
          <a:prstGeom prst="rect">
            <a:avLst/>
          </a:prstGeom>
        </p:spPr>
      </p:pic>
      <p:graphicFrame>
        <p:nvGraphicFramePr>
          <p:cNvPr id="19" name="Tabela 17">
            <a:extLst>
              <a:ext uri="{FF2B5EF4-FFF2-40B4-BE49-F238E27FC236}">
                <a16:creationId xmlns:a16="http://schemas.microsoft.com/office/drawing/2014/main" id="{CA97CD6E-1DE6-437F-95E8-BA02FF23F8C5}"/>
              </a:ext>
            </a:extLst>
          </p:cNvPr>
          <p:cNvGraphicFramePr>
            <a:graphicFrameLocks noGrp="1"/>
          </p:cNvGraphicFramePr>
          <p:nvPr>
            <p:extLst>
              <p:ext uri="{D42A27DB-BD31-4B8C-83A1-F6EECF244321}">
                <p14:modId xmlns:p14="http://schemas.microsoft.com/office/powerpoint/2010/main" val="2645879751"/>
              </p:ext>
            </p:extLst>
          </p:nvPr>
        </p:nvGraphicFramePr>
        <p:xfrm>
          <a:off x="3729934" y="555105"/>
          <a:ext cx="8254663" cy="2323524"/>
        </p:xfrm>
        <a:graphic>
          <a:graphicData uri="http://schemas.openxmlformats.org/drawingml/2006/table">
            <a:tbl>
              <a:tblPr firstRow="1" bandRow="1">
                <a:tableStyleId>{5C22544A-7EE6-4342-B048-85BDC9FD1C3A}</a:tableStyleId>
              </a:tblPr>
              <a:tblGrid>
                <a:gridCol w="8254663">
                  <a:extLst>
                    <a:ext uri="{9D8B030D-6E8A-4147-A177-3AD203B41FA5}">
                      <a16:colId xmlns:a16="http://schemas.microsoft.com/office/drawing/2014/main" val="601928750"/>
                    </a:ext>
                  </a:extLst>
                </a:gridCol>
              </a:tblGrid>
              <a:tr h="401880">
                <a:tc>
                  <a:txBody>
                    <a:bodyPr/>
                    <a:lstStyle/>
                    <a:p>
                      <a:r>
                        <a:rPr lang="en-GB" dirty="0"/>
                        <a:t>What have been the main difficulties to develop a citizen activities in your port city?</a:t>
                      </a:r>
                      <a:endParaRPr lang="en-US" b="1" dirty="0">
                        <a:solidFill>
                          <a:schemeClr val="tx1"/>
                        </a:solidFill>
                      </a:endParaRPr>
                    </a:p>
                  </a:txBody>
                  <a:tcPr/>
                </a:tc>
                <a:extLst>
                  <a:ext uri="{0D108BD9-81ED-4DB2-BD59-A6C34878D82A}">
                    <a16:rowId xmlns:a16="http://schemas.microsoft.com/office/drawing/2014/main" val="1998204443"/>
                  </a:ext>
                </a:extLst>
              </a:tr>
              <a:tr h="640548">
                <a:tc>
                  <a:txBody>
                    <a:bodyPr/>
                    <a:lstStyle/>
                    <a:p>
                      <a:r>
                        <a:rPr lang="en-GB" noProof="0"/>
                        <a:t>Lack of resources </a:t>
                      </a:r>
                      <a:endParaRPr lang="en-GB" noProof="0">
                        <a:solidFill>
                          <a:schemeClr val="tx1"/>
                        </a:solidFill>
                      </a:endParaRPr>
                    </a:p>
                  </a:txBody>
                  <a:tcPr/>
                </a:tc>
                <a:extLst>
                  <a:ext uri="{0D108BD9-81ED-4DB2-BD59-A6C34878D82A}">
                    <a16:rowId xmlns:a16="http://schemas.microsoft.com/office/drawing/2014/main" val="3726771051"/>
                  </a:ext>
                </a:extLst>
              </a:tr>
              <a:tr h="6405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Too many initiatives within the city</a:t>
                      </a:r>
                      <a:endParaRPr lang="en-GB" noProof="0" dirty="0">
                        <a:solidFill>
                          <a:schemeClr val="tx1"/>
                        </a:solidFill>
                      </a:endParaRPr>
                    </a:p>
                  </a:txBody>
                  <a:tcPr/>
                </a:tc>
                <a:extLst>
                  <a:ext uri="{0D108BD9-81ED-4DB2-BD59-A6C34878D82A}">
                    <a16:rowId xmlns:a16="http://schemas.microsoft.com/office/drawing/2014/main" val="1284252963"/>
                  </a:ext>
                </a:extLst>
              </a:tr>
              <a:tr h="6405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Lack of involvement from institutional partners</a:t>
                      </a:r>
                      <a:endParaRPr lang="en-GB" noProof="0" dirty="0">
                        <a:solidFill>
                          <a:schemeClr val="tx1"/>
                        </a:solidFill>
                      </a:endParaRPr>
                    </a:p>
                  </a:txBody>
                  <a:tcPr/>
                </a:tc>
                <a:extLst>
                  <a:ext uri="{0D108BD9-81ED-4DB2-BD59-A6C34878D82A}">
                    <a16:rowId xmlns:a16="http://schemas.microsoft.com/office/drawing/2014/main" val="2510740732"/>
                  </a:ext>
                </a:extLst>
              </a:tr>
            </a:tbl>
          </a:graphicData>
        </a:graphic>
      </p:graphicFrame>
      <p:graphicFrame>
        <p:nvGraphicFramePr>
          <p:cNvPr id="11" name="Tabela 17">
            <a:extLst>
              <a:ext uri="{FF2B5EF4-FFF2-40B4-BE49-F238E27FC236}">
                <a16:creationId xmlns:a16="http://schemas.microsoft.com/office/drawing/2014/main" id="{5A79CE5F-D1AE-4194-BF78-F451BC4D8122}"/>
              </a:ext>
            </a:extLst>
          </p:cNvPr>
          <p:cNvGraphicFramePr>
            <a:graphicFrameLocks noGrp="1"/>
          </p:cNvGraphicFramePr>
          <p:nvPr>
            <p:extLst>
              <p:ext uri="{D42A27DB-BD31-4B8C-83A1-F6EECF244321}">
                <p14:modId xmlns:p14="http://schemas.microsoft.com/office/powerpoint/2010/main" val="1789922520"/>
              </p:ext>
            </p:extLst>
          </p:nvPr>
        </p:nvGraphicFramePr>
        <p:xfrm>
          <a:off x="3729934" y="3834208"/>
          <a:ext cx="8254663" cy="2323524"/>
        </p:xfrm>
        <a:graphic>
          <a:graphicData uri="http://schemas.openxmlformats.org/drawingml/2006/table">
            <a:tbl>
              <a:tblPr firstRow="1" bandRow="1">
                <a:tableStyleId>{5C22544A-7EE6-4342-B048-85BDC9FD1C3A}</a:tableStyleId>
              </a:tblPr>
              <a:tblGrid>
                <a:gridCol w="8254663">
                  <a:extLst>
                    <a:ext uri="{9D8B030D-6E8A-4147-A177-3AD203B41FA5}">
                      <a16:colId xmlns:a16="http://schemas.microsoft.com/office/drawing/2014/main" val="601928750"/>
                    </a:ext>
                  </a:extLst>
                </a:gridCol>
              </a:tblGrid>
              <a:tr h="401880">
                <a:tc>
                  <a:txBody>
                    <a:bodyPr/>
                    <a:lstStyle/>
                    <a:p>
                      <a:r>
                        <a:rPr lang="en-GB" dirty="0"/>
                        <a:t>Key themes you would include in your future Port </a:t>
                      </a:r>
                      <a:r>
                        <a:rPr lang="en-GB" dirty="0" err="1"/>
                        <a:t>Center</a:t>
                      </a:r>
                      <a:endParaRPr lang="en-GB" dirty="0"/>
                    </a:p>
                  </a:txBody>
                  <a:tcPr/>
                </a:tc>
                <a:extLst>
                  <a:ext uri="{0D108BD9-81ED-4DB2-BD59-A6C34878D82A}">
                    <a16:rowId xmlns:a16="http://schemas.microsoft.com/office/drawing/2014/main" val="1998204443"/>
                  </a:ext>
                </a:extLst>
              </a:tr>
              <a:tr h="640548">
                <a:tc>
                  <a:txBody>
                    <a:bodyPr/>
                    <a:lstStyle/>
                    <a:p>
                      <a:r>
                        <a:rPr lang="en-GB" noProof="0" dirty="0"/>
                        <a:t>Importance of the Port and its functions for the city</a:t>
                      </a:r>
                      <a:endParaRPr lang="en-GB" noProof="0" dirty="0">
                        <a:solidFill>
                          <a:schemeClr val="tx1"/>
                        </a:solidFill>
                      </a:endParaRPr>
                    </a:p>
                  </a:txBody>
                  <a:tcPr/>
                </a:tc>
                <a:extLst>
                  <a:ext uri="{0D108BD9-81ED-4DB2-BD59-A6C34878D82A}">
                    <a16:rowId xmlns:a16="http://schemas.microsoft.com/office/drawing/2014/main" val="3726771051"/>
                  </a:ext>
                </a:extLst>
              </a:tr>
              <a:tr h="640548">
                <a:tc>
                  <a:txBody>
                    <a:bodyPr/>
                    <a:lstStyle/>
                    <a:p>
                      <a:r>
                        <a:rPr lang="en-GB" noProof="0" dirty="0"/>
                        <a:t>Include the Port Centre in a wider visit programme of the Port</a:t>
                      </a:r>
                      <a:endParaRPr lang="en-GB" noProof="0" dirty="0">
                        <a:solidFill>
                          <a:schemeClr val="tx1"/>
                        </a:solidFill>
                      </a:endParaRPr>
                    </a:p>
                  </a:txBody>
                  <a:tcPr/>
                </a:tc>
                <a:extLst>
                  <a:ext uri="{0D108BD9-81ED-4DB2-BD59-A6C34878D82A}">
                    <a16:rowId xmlns:a16="http://schemas.microsoft.com/office/drawing/2014/main" val="1284252963"/>
                  </a:ext>
                </a:extLst>
              </a:tr>
              <a:tr h="640548">
                <a:tc>
                  <a:txBody>
                    <a:bodyPr/>
                    <a:lstStyle/>
                    <a:p>
                      <a:r>
                        <a:rPr lang="en-GB" noProof="0" dirty="0"/>
                        <a:t>Interactive and immersive activities</a:t>
                      </a:r>
                      <a:endParaRPr lang="en-GB" noProof="0" dirty="0">
                        <a:solidFill>
                          <a:schemeClr val="tx1"/>
                        </a:solidFill>
                      </a:endParaRPr>
                    </a:p>
                  </a:txBody>
                  <a:tcPr/>
                </a:tc>
                <a:extLst>
                  <a:ext uri="{0D108BD9-81ED-4DB2-BD59-A6C34878D82A}">
                    <a16:rowId xmlns:a16="http://schemas.microsoft.com/office/drawing/2014/main" val="2510740732"/>
                  </a:ext>
                </a:extLst>
              </a:tr>
            </a:tbl>
          </a:graphicData>
        </a:graphic>
      </p:graphicFrame>
      <p:pic>
        <p:nvPicPr>
          <p:cNvPr id="3" name="Image 2" descr="Une image contenant personne, gens, foule, groupe&#10;&#10;Description générée automatiquement">
            <a:extLst>
              <a:ext uri="{FF2B5EF4-FFF2-40B4-BE49-F238E27FC236}">
                <a16:creationId xmlns:a16="http://schemas.microsoft.com/office/drawing/2014/main" id="{206ABA1A-ACF1-464D-ACE1-2E9649304AC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3573405" cy="2382496"/>
          </a:xfrm>
          <a:prstGeom prst="rect">
            <a:avLst/>
          </a:prstGeom>
        </p:spPr>
      </p:pic>
      <p:pic>
        <p:nvPicPr>
          <p:cNvPr id="5" name="Image 4" descr="Une image contenant eau, extérieur, bateau, bâtiment&#10;&#10;Description générée automatiquement">
            <a:extLst>
              <a:ext uri="{FF2B5EF4-FFF2-40B4-BE49-F238E27FC236}">
                <a16:creationId xmlns:a16="http://schemas.microsoft.com/office/drawing/2014/main" id="{1FA834BC-4945-414D-B9B1-349AEC11B87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2378256"/>
            <a:ext cx="3573405" cy="2097249"/>
          </a:xfrm>
          <a:prstGeom prst="rect">
            <a:avLst/>
          </a:prstGeom>
        </p:spPr>
      </p:pic>
    </p:spTree>
    <p:extLst>
      <p:ext uri="{BB962C8B-B14F-4D97-AF65-F5344CB8AC3E}">
        <p14:creationId xmlns:p14="http://schemas.microsoft.com/office/powerpoint/2010/main" val="4184718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9B9A2677-72EC-495F-894A-F86B5C232FE1}"/>
              </a:ext>
            </a:extLst>
          </p:cNvPr>
          <p:cNvSpPr txBox="1"/>
          <p:nvPr/>
        </p:nvSpPr>
        <p:spPr>
          <a:xfrm>
            <a:off x="4267199" y="273075"/>
            <a:ext cx="7141827" cy="1908215"/>
          </a:xfrm>
          <a:prstGeom prst="rect">
            <a:avLst/>
          </a:prstGeom>
          <a:noFill/>
        </p:spPr>
        <p:txBody>
          <a:bodyPr wrap="square" rtlCol="0">
            <a:spAutoFit/>
          </a:bodyPr>
          <a:lstStyle/>
          <a:p>
            <a:r>
              <a:rPr lang="en-US" sz="2000" b="1" dirty="0"/>
              <a:t>What are your goals/expectations for the PCN Meeting in Bilbao ?</a:t>
            </a:r>
          </a:p>
          <a:p>
            <a:pPr marL="457200" indent="-457200">
              <a:buFont typeface="+mj-lt"/>
              <a:buAutoNum type="arabicPeriod"/>
            </a:pPr>
            <a:r>
              <a:rPr lang="en-GB" sz="2000" dirty="0"/>
              <a:t>Meet others involved in the creation and/or management of a Port Centre</a:t>
            </a:r>
          </a:p>
          <a:p>
            <a:pPr marL="457200" indent="-457200">
              <a:buFont typeface="+mj-lt"/>
              <a:buAutoNum type="arabicPeriod"/>
            </a:pPr>
            <a:r>
              <a:rPr lang="en-GB" sz="2000" dirty="0"/>
              <a:t>Learn about the issues and challenges</a:t>
            </a:r>
          </a:p>
          <a:p>
            <a:pPr marL="457200" indent="-457200">
              <a:buFont typeface="+mj-lt"/>
              <a:buAutoNum type="arabicPeriod"/>
            </a:pPr>
            <a:r>
              <a:rPr lang="en-GB" sz="2000" dirty="0"/>
              <a:t>Information about good practices</a:t>
            </a:r>
          </a:p>
          <a:p>
            <a:endParaRPr lang="pt-PT" dirty="0"/>
          </a:p>
        </p:txBody>
      </p:sp>
      <p:sp>
        <p:nvSpPr>
          <p:cNvPr id="11" name="CaixaDeTexto 10">
            <a:extLst>
              <a:ext uri="{FF2B5EF4-FFF2-40B4-BE49-F238E27FC236}">
                <a16:creationId xmlns:a16="http://schemas.microsoft.com/office/drawing/2014/main" id="{B3279D5D-AFD9-4461-ACB3-BE181A3A4EAD}"/>
              </a:ext>
            </a:extLst>
          </p:cNvPr>
          <p:cNvSpPr txBox="1"/>
          <p:nvPr/>
        </p:nvSpPr>
        <p:spPr>
          <a:xfrm>
            <a:off x="4267200" y="2514600"/>
            <a:ext cx="7141827" cy="1323439"/>
          </a:xfrm>
          <a:prstGeom prst="rect">
            <a:avLst/>
          </a:prstGeom>
          <a:noFill/>
        </p:spPr>
        <p:txBody>
          <a:bodyPr wrap="square" rtlCol="0">
            <a:spAutoFit/>
          </a:bodyPr>
          <a:lstStyle/>
          <a:p>
            <a:r>
              <a:rPr lang="en-US" sz="2000" b="1" dirty="0"/>
              <a:t>What useful knowledge should AIVP provide you with?</a:t>
            </a:r>
          </a:p>
          <a:p>
            <a:pPr marL="457200" indent="-457200">
              <a:buFont typeface="+mj-lt"/>
              <a:buAutoNum type="arabicPeriod"/>
            </a:pPr>
            <a:r>
              <a:rPr lang="en-US" sz="2000" dirty="0"/>
              <a:t>Good practices</a:t>
            </a:r>
          </a:p>
          <a:p>
            <a:pPr marL="457200" indent="-457200">
              <a:buFont typeface="+mj-lt"/>
              <a:buAutoNum type="arabicPeriod"/>
            </a:pPr>
            <a:r>
              <a:rPr lang="en-US" sz="2000" dirty="0"/>
              <a:t>Key common issues</a:t>
            </a:r>
          </a:p>
          <a:p>
            <a:endParaRPr lang="pt-PT" dirty="0"/>
          </a:p>
        </p:txBody>
      </p:sp>
      <p:sp>
        <p:nvSpPr>
          <p:cNvPr id="15" name="CaixaDeTexto 14">
            <a:extLst>
              <a:ext uri="{FF2B5EF4-FFF2-40B4-BE49-F238E27FC236}">
                <a16:creationId xmlns:a16="http://schemas.microsoft.com/office/drawing/2014/main" id="{4377790C-DC92-4D7C-AA6D-F403BD80FD70}"/>
              </a:ext>
            </a:extLst>
          </p:cNvPr>
          <p:cNvSpPr txBox="1"/>
          <p:nvPr/>
        </p:nvSpPr>
        <p:spPr>
          <a:xfrm>
            <a:off x="4267198" y="4692897"/>
            <a:ext cx="7141827" cy="707886"/>
          </a:xfrm>
          <a:prstGeom prst="rect">
            <a:avLst/>
          </a:prstGeom>
          <a:noFill/>
        </p:spPr>
        <p:txBody>
          <a:bodyPr wrap="square" rtlCol="0">
            <a:spAutoFit/>
          </a:bodyPr>
          <a:lstStyle/>
          <a:p>
            <a:r>
              <a:rPr lang="en-US" sz="2000" b="1" dirty="0"/>
              <a:t>Key topics for future PCN Meetings</a:t>
            </a:r>
          </a:p>
          <a:p>
            <a:pPr marL="457200" indent="-457200">
              <a:buFont typeface="+mj-lt"/>
              <a:buAutoNum type="arabicPeriod"/>
            </a:pPr>
            <a:r>
              <a:rPr lang="en-US" sz="2000" dirty="0"/>
              <a:t>As it is my first PCN meeting, no idea at the moment ;-)</a:t>
            </a:r>
            <a:endParaRPr lang="pt-PT" dirty="0"/>
          </a:p>
        </p:txBody>
      </p:sp>
      <p:pic>
        <p:nvPicPr>
          <p:cNvPr id="3" name="Image 2" descr="Une image contenant extérieur, eau, pont, bateau&#10;&#10;Description générée automatiquement">
            <a:extLst>
              <a:ext uri="{FF2B5EF4-FFF2-40B4-BE49-F238E27FC236}">
                <a16:creationId xmlns:a16="http://schemas.microsoft.com/office/drawing/2014/main" id="{4CDB0F21-4C8F-41C2-B375-087FAE9E3B2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
            <a:ext cx="3456264" cy="2303972"/>
          </a:xfrm>
          <a:prstGeom prst="rect">
            <a:avLst/>
          </a:prstGeom>
        </p:spPr>
      </p:pic>
      <p:pic>
        <p:nvPicPr>
          <p:cNvPr id="5" name="Image 4" descr="Une image contenant extérieur, bâtiment, eau, gens&#10;&#10;Description générée automatiquement">
            <a:extLst>
              <a:ext uri="{FF2B5EF4-FFF2-40B4-BE49-F238E27FC236}">
                <a16:creationId xmlns:a16="http://schemas.microsoft.com/office/drawing/2014/main" id="{9593366C-9A48-46BF-ACE6-3D64C859B10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2303971"/>
            <a:ext cx="3456264" cy="2304176"/>
          </a:xfrm>
          <a:prstGeom prst="rect">
            <a:avLst/>
          </a:prstGeom>
        </p:spPr>
      </p:pic>
      <p:pic>
        <p:nvPicPr>
          <p:cNvPr id="10" name="Image 9" descr="Une image contenant eau, extérieur, bâtiment, rivière&#10;&#10;Description générée automatiquement">
            <a:extLst>
              <a:ext uri="{FF2B5EF4-FFF2-40B4-BE49-F238E27FC236}">
                <a16:creationId xmlns:a16="http://schemas.microsoft.com/office/drawing/2014/main" id="{3A1D6447-0FE1-4B10-B841-0D4762FC06D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4607943"/>
            <a:ext cx="3456264" cy="2303999"/>
          </a:xfrm>
          <a:prstGeom prst="rect">
            <a:avLst/>
          </a:prstGeom>
        </p:spPr>
      </p:pic>
    </p:spTree>
    <p:extLst>
      <p:ext uri="{BB962C8B-B14F-4D97-AF65-F5344CB8AC3E}">
        <p14:creationId xmlns:p14="http://schemas.microsoft.com/office/powerpoint/2010/main" val="324159496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TotalTime>
  <Words>449</Words>
  <Application>Microsoft Office PowerPoint</Application>
  <PresentationFormat>Grand écran</PresentationFormat>
  <Paragraphs>55</Paragraphs>
  <Slides>4</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vt:i4>
      </vt:variant>
    </vt:vector>
  </HeadingPairs>
  <TitlesOfParts>
    <vt:vector size="8" baseType="lpstr">
      <vt:lpstr>Arial</vt:lpstr>
      <vt:lpstr>Calibri</vt:lpstr>
      <vt:lpstr>Calibri Light</vt:lpstr>
      <vt:lpstr>Tema do Office</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jose manuel sánchez</dc:creator>
  <cp:lastModifiedBy>Sylvain GODFROID</cp:lastModifiedBy>
  <cp:revision>42</cp:revision>
  <dcterms:created xsi:type="dcterms:W3CDTF">2019-08-20T16:50:11Z</dcterms:created>
  <dcterms:modified xsi:type="dcterms:W3CDTF">2019-10-21T09:43:01Z</dcterms:modified>
</cp:coreProperties>
</file>