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"/>
  </p:handout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manuel sánchez" initials="jms" lastIdx="1" clrIdx="0">
    <p:extLst>
      <p:ext uri="{19B8F6BF-5375-455C-9EA6-DF929625EA0E}">
        <p15:presenceInfo xmlns:p15="http://schemas.microsoft.com/office/powerpoint/2012/main" xmlns="" userId="5fedbb11f4f88202" providerId="Windows Live"/>
      </p:ext>
    </p:extLst>
  </p:cmAuthor>
  <p:cmAuthor id="2" name="C Monnet" initials="CM" lastIdx="1" clrIdx="1">
    <p:extLst>
      <p:ext uri="{19B8F6BF-5375-455C-9EA6-DF929625EA0E}">
        <p15:presenceInfo xmlns:p15="http://schemas.microsoft.com/office/powerpoint/2012/main" xmlns="" userId="S-1-5-21-3568155167-1620254348-3838688828-1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Kelleher" userId="75954578_tp_dropbox" providerId="OAuth2" clId="{5CBC8D98-1642-6144-939C-CC424AD87574}"/>
    <pc:docChg chg="modSld">
      <pc:chgData name="Jim Kelleher" userId="75954578_tp_dropbox" providerId="OAuth2" clId="{5CBC8D98-1642-6144-939C-CC424AD87574}" dt="2019-10-20T08:35:15.680" v="6" actId="14100"/>
      <pc:docMkLst>
        <pc:docMk/>
      </pc:docMkLst>
      <pc:sldChg chg="addSp modSp">
        <pc:chgData name="Jim Kelleher" userId="75954578_tp_dropbox" providerId="OAuth2" clId="{5CBC8D98-1642-6144-939C-CC424AD87574}" dt="2019-10-20T08:35:15.680" v="6" actId="14100"/>
        <pc:sldMkLst>
          <pc:docMk/>
          <pc:sldMk cId="4184718060" sldId="257"/>
        </pc:sldMkLst>
        <pc:picChg chg="add mod">
          <ac:chgData name="Jim Kelleher" userId="75954578_tp_dropbox" providerId="OAuth2" clId="{5CBC8D98-1642-6144-939C-CC424AD87574}" dt="2019-10-20T08:35:15.680" v="6" actId="14100"/>
          <ac:picMkLst>
            <pc:docMk/>
            <pc:sldMk cId="4184718060" sldId="257"/>
            <ac:picMk id="2" creationId="{0E0BAE55-1A61-F144-882D-FE0A9623041D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5T15:42:39.011" idx="1">
    <p:pos x="1080" y="959"/>
    <p:text>Replace for your photo here</p:text>
    <p:extLst>
      <p:ext uri="{C676402C-5697-4E1C-873F-D02D1690AC5C}">
        <p15:threadingInfo xmlns:p15="http://schemas.microsoft.com/office/powerpoint/2012/main" xmlns="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xmlns="" id="{D0CCAAA8-37F8-474B-9718-B4DEB0CBBC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330B56FB-8180-4149-88E5-66E71C7761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9B965-6FEC-4512-A522-D6373A1B0DF6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96287AF6-DEC8-4F41-BE3B-3520A11DF9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1AF06425-965A-4A2B-8E30-34E636F181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F5AB9-BAD3-4D4A-BA32-34A9EFCDF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2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95F54A-206E-45A8-9D55-B34A890A7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062B46E-3A97-4E7E-B06A-A1233901F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75C9BEB8-3746-412C-81F7-B8EDAD23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DFBE3E3B-1BFC-4BC2-BD81-06B3622F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589C409-5CB3-42DE-89DF-432B4ECF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81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0D5104-9B4C-4BE6-A908-8F7D88DE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04B7FC4A-B5C1-4B06-9DF8-08F7F6C23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D39E65FA-1E5D-4F5C-9341-FADF55FD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4FE98306-CE7F-4F63-8738-B882DFAD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DB454963-D1BC-45F1-827A-17FE5182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3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4BC0D41-5BA5-4814-BBF0-AC0AC66F4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ECD31CDF-C308-4810-B916-BBF2A8EE1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ADC8E1C0-79D1-4C8F-A0E8-BA998988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5E1CA321-740B-4162-822B-FFCB2F99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E795BB87-1DAA-4F74-92C4-2E99A8BC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2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C48F22-D804-4F5F-AE5F-D05AEACF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D29A4196-A5E6-49D9-A889-06C98727C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27DAD0F1-6D4E-4258-8F18-73F208B9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36CBAD25-63EE-4E21-8137-5F88D9A9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D9258D21-0E62-4C77-A03A-2951D76F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38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6E9499-4D32-4A34-BFA0-973B4F10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0E3DB709-A7D9-41FB-929D-17EACF326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099C6057-70CA-4BEE-B589-69BD1FE6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54C46EA4-B385-4804-831D-49FF78EA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752FA01C-D5FC-4181-8A08-95DE9580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1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5CC19F-F346-4989-9D5F-A44F7FDB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5126D438-6EBB-4FA1-AF93-4ED73D4D3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FD3C20B8-C0F0-4092-85FC-F7C4B4A82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559253DC-184A-44E9-B516-88FCB3D4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AA6B71D4-2944-4CFE-9E45-96889CEE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F1456A23-C170-46A8-AA88-8090A626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72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61230B-D861-454D-8A40-EB8A30A9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C43C6179-73C3-4BF1-9515-687656DD8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EC74E5F9-FB21-497C-AFA4-385780209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xmlns="" id="{4284A5C8-9244-42C2-9E80-1563DCE85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33D40351-7379-4CA6-A4E2-F330BE7AA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xmlns="" id="{A4D1FBE9-C3A1-42C0-9CBA-0129D795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xmlns="" id="{A1FF4212-715E-44AB-99CA-35087AB7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xmlns="" id="{47FD6748-838E-473A-8DD6-647AD408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73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2C27CC-5966-41C8-BB37-9F5FD80D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1FDC737B-F440-446E-9DCF-6B3D3181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6C999212-3D92-491F-B86E-9BBBB418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2BC63D35-097E-47A7-B953-3A069A8E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23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xmlns="" id="{7CEEDC5E-C4D2-4FD0-9784-BA0F4A3D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xmlns="" id="{C771B4E8-7507-49FF-9ABC-B86966A8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FA4E90EB-3A5A-493F-A882-2FF2D1C8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1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3AA929-14DA-4691-91E5-C32888E6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3B542F21-8F6D-4331-A7D4-493D8FEA1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AF9F55B1-7545-4B54-8B27-744A57610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26B2017A-CD83-4262-8ABB-EFB39F397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DCE1FF18-5300-451C-A690-24F4418F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F0039CEB-ECFB-42C3-B3D0-A8627241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72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B8636C-A513-4293-B58D-FDBA8882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xmlns="" id="{13A84BD4-2BB3-4031-B0BB-D085DDA6A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10E5D91C-FC41-439E-A27B-2390038BF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B3E646AC-96EC-43BE-A1C2-E28851B7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558E-1799-49C5-9754-305E3F17B267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65F6B743-A8D3-473A-8C53-1AB85EFE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E40CDF42-A9AA-4B73-8EFD-71F69CFF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E2F1-1C73-4000-A2AB-D85D11DEB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7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xmlns="" id="{7B9DE93E-43E2-4FF9-9B35-BCD70D47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324268B3-B9B0-46C4-84F6-B0C337BD3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C3E4B6D3-D880-42FC-BB8F-DFD9921AA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dirty="0"/>
              <a:t>24/25 </a:t>
            </a:r>
            <a:r>
              <a:rPr lang="pt-PT" dirty="0" err="1"/>
              <a:t>October</a:t>
            </a:r>
            <a:r>
              <a:rPr lang="pt-PT" dirty="0"/>
              <a:t> 2019</a:t>
            </a:r>
            <a:endParaRPr lang="en-GB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7D4EFCC5-8F55-4150-B6C2-776DE3DA3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dirty="0" err="1"/>
              <a:t>Port</a:t>
            </a:r>
            <a:r>
              <a:rPr lang="pt-PT" dirty="0"/>
              <a:t> </a:t>
            </a:r>
            <a:r>
              <a:rPr lang="pt-PT" dirty="0" err="1"/>
              <a:t>Center</a:t>
            </a:r>
            <a:r>
              <a:rPr lang="pt-PT" dirty="0"/>
              <a:t> Network - Bilbao</a:t>
            </a:r>
            <a:endParaRPr lang="en-GB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E9AEA632-7BF8-45D1-A222-3D5EED188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AIVP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BBD9299-4E56-42E5-BF92-2FD800F928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86" y="6299264"/>
            <a:ext cx="1019963" cy="4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ublinport.i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IVP_-_Le_r%C3%A9seau_mondial_des_villes_portuair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IVP_-_Le_r%C3%A9seau_mondial_des_villes_portuair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0"/>
            <a:ext cx="1028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137EC6E-D197-4363-BD1C-FF5C17380696}"/>
              </a:ext>
            </a:extLst>
          </p:cNvPr>
          <p:cNvSpPr txBox="1"/>
          <p:nvPr/>
        </p:nvSpPr>
        <p:spPr>
          <a:xfrm>
            <a:off x="2818515" y="334576"/>
            <a:ext cx="8431339" cy="83099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spc="300" dirty="0"/>
              <a:t>Dublin Port Company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B9A2677-72EC-495F-894A-F86B5C232FE1}"/>
              </a:ext>
            </a:extLst>
          </p:cNvPr>
          <p:cNvSpPr txBox="1"/>
          <p:nvPr/>
        </p:nvSpPr>
        <p:spPr>
          <a:xfrm>
            <a:off x="41945" y="3385035"/>
            <a:ext cx="27010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Name:  James Kelleher</a:t>
            </a:r>
          </a:p>
          <a:p>
            <a:r>
              <a:rPr lang="pt-PT" sz="1600" b="1" dirty="0"/>
              <a:t>Position: Head of Special Projects, Port Heritage &amp; Communications</a:t>
            </a:r>
          </a:p>
          <a:p>
            <a:r>
              <a:rPr lang="pt-PT" sz="1600" b="1" dirty="0"/>
              <a:t>Contact: </a:t>
            </a:r>
            <a:r>
              <a:rPr lang="pt-PT" sz="1600" dirty="0"/>
              <a:t>jkelleher@dublinport.ie</a:t>
            </a:r>
          </a:p>
          <a:p>
            <a:endParaRPr lang="pt-PT" sz="800" dirty="0"/>
          </a:p>
          <a:p>
            <a:r>
              <a:rPr lang="en-GB" sz="1200" dirty="0"/>
              <a:t>Short description of your citizen program(s)</a:t>
            </a:r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481823"/>
            <a:ext cx="2778498" cy="53650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3" y="1535293"/>
            <a:ext cx="1639741" cy="169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0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CB06731-9D62-45C2-9D4D-CBDEE36E3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8280"/>
              </p:ext>
            </p:extLst>
          </p:nvPr>
        </p:nvGraphicFramePr>
        <p:xfrm>
          <a:off x="546100" y="3215756"/>
          <a:ext cx="11430000" cy="3198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232">
                  <a:extLst>
                    <a:ext uri="{9D8B030D-6E8A-4147-A177-3AD203B41FA5}">
                      <a16:colId xmlns:a16="http://schemas.microsoft.com/office/drawing/2014/main" xmlns="" val="149920857"/>
                    </a:ext>
                  </a:extLst>
                </a:gridCol>
                <a:gridCol w="599097">
                  <a:extLst>
                    <a:ext uri="{9D8B030D-6E8A-4147-A177-3AD203B41FA5}">
                      <a16:colId xmlns:a16="http://schemas.microsoft.com/office/drawing/2014/main" xmlns="" val="2657013078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xmlns="" val="1858767249"/>
                    </a:ext>
                  </a:extLst>
                </a:gridCol>
                <a:gridCol w="880844">
                  <a:extLst>
                    <a:ext uri="{9D8B030D-6E8A-4147-A177-3AD203B41FA5}">
                      <a16:colId xmlns:a16="http://schemas.microsoft.com/office/drawing/2014/main" xmlns="" val="2983572059"/>
                    </a:ext>
                  </a:extLst>
                </a:gridCol>
                <a:gridCol w="6439366">
                  <a:extLst>
                    <a:ext uri="{9D8B030D-6E8A-4147-A177-3AD203B41FA5}">
                      <a16:colId xmlns:a16="http://schemas.microsoft.com/office/drawing/2014/main" xmlns="" val="571932325"/>
                    </a:ext>
                  </a:extLst>
                </a:gridCol>
              </a:tblGrid>
              <a:tr h="319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Social Initiatives you have recently developed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effectLst/>
                        </a:rPr>
                        <a:t>Nº of visitors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Budget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 err="1">
                          <a:effectLst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2799199"/>
                  </a:ext>
                </a:extLst>
              </a:tr>
              <a:tr h="65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Tangible</a:t>
                      </a:r>
                      <a:r>
                        <a:rPr lang="en-US" sz="1400" baseline="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soft values -  built environment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2015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 smtClean="0">
                          <a:effectLst/>
                        </a:rPr>
                        <a:t>Apx.</a:t>
                      </a:r>
                      <a:r>
                        <a:rPr lang="pt-PT" sz="1400" kern="1200" baseline="0" dirty="0" smtClean="0">
                          <a:effectLst/>
                        </a:rPr>
                        <a:t> </a:t>
                      </a: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100,000</a:t>
                      </a:r>
                      <a:r>
                        <a:rPr lang="pt-PT" sz="1400" kern="1200" baseline="0" dirty="0" smtClean="0">
                          <a:effectLst/>
                        </a:rPr>
                        <a:t> per annum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€0.55M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The</a:t>
                      </a:r>
                      <a:r>
                        <a:rPr lang="pt-PT" sz="1400" kern="1200" baseline="0" dirty="0" smtClean="0">
                          <a:effectLst/>
                        </a:rPr>
                        <a:t> Dublin Port  </a:t>
                      </a:r>
                      <a:r>
                        <a:rPr lang="pt-PT" sz="1400" kern="1200" dirty="0" smtClean="0">
                          <a:effectLst/>
                        </a:rPr>
                        <a:t>Diving</a:t>
                      </a:r>
                      <a:r>
                        <a:rPr lang="pt-PT" sz="1400" kern="1200" baseline="0" dirty="0" smtClean="0">
                          <a:effectLst/>
                        </a:rPr>
                        <a:t> Bell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1075371"/>
                  </a:ext>
                </a:extLst>
              </a:tr>
              <a:tr h="654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Tangible soft values</a:t>
                      </a:r>
                      <a:r>
                        <a:rPr lang="en-US" sz="1400" baseline="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project – built environment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2016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 smtClean="0">
                          <a:effectLst/>
                        </a:rPr>
                        <a:t>Apx.</a:t>
                      </a:r>
                      <a:r>
                        <a:rPr lang="pt-PT" sz="1400" kern="1200" baseline="0" dirty="0" smtClean="0">
                          <a:effectLst/>
                        </a:rPr>
                        <a:t> </a:t>
                      </a:r>
                      <a:r>
                        <a:rPr lang="pt-PT" sz="1400" kern="1200" dirty="0" smtClean="0">
                          <a:effectLst/>
                        </a:rPr>
                        <a:t>4000 per annum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€0.5 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Seafarers’ Centre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45853212"/>
                  </a:ext>
                </a:extLst>
              </a:tr>
              <a:tr h="7021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Intangible soft values-</a:t>
                      </a:r>
                      <a:r>
                        <a:rPr lang="en-US" sz="1400" baseline="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Arts - Music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2018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50+ ‘x’</a:t>
                      </a:r>
                      <a:r>
                        <a:rPr lang="pt-PT" sz="1400" kern="1200" baseline="0" dirty="0" smtClean="0">
                          <a:effectLst/>
                        </a:rPr>
                        <a:t> number outreach online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c. €5k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Hidden Pianos –Beneath the Quays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4984827"/>
                  </a:ext>
                </a:extLst>
              </a:tr>
              <a:tr h="654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Intangible soft values</a:t>
                      </a:r>
                      <a:r>
                        <a:rPr lang="en-US" sz="1400" baseline="0" noProof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Arts Theatre, Plays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2019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tbc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tbc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</a:rPr>
                        <a:t> </a:t>
                      </a:r>
                      <a:r>
                        <a:rPr lang="pt-PT" sz="1400" kern="1200" dirty="0" smtClean="0">
                          <a:effectLst/>
                        </a:rPr>
                        <a:t>In Our Veins </a:t>
                      </a:r>
                      <a:r>
                        <a:rPr lang="pt-PT" sz="1400" kern="1200" baseline="0" dirty="0" smtClean="0">
                          <a:effectLst/>
                        </a:rPr>
                        <a:t> and Last Orders at the Dockside plays in 2019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46829030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067B460-90F7-4436-8A56-D6527D6ADF8E}"/>
              </a:ext>
            </a:extLst>
          </p:cNvPr>
          <p:cNvSpPr txBox="1"/>
          <p:nvPr/>
        </p:nvSpPr>
        <p:spPr>
          <a:xfrm>
            <a:off x="443616" y="334576"/>
            <a:ext cx="10649258" cy="70788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spc="300" dirty="0"/>
              <a:t>Key Data of your citizen initiatives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D7944267-8545-43CF-8E61-A99C4E6D66E0}"/>
              </a:ext>
            </a:extLst>
          </p:cNvPr>
          <p:cNvSpPr/>
          <p:nvPr/>
        </p:nvSpPr>
        <p:spPr>
          <a:xfrm>
            <a:off x="443616" y="1519026"/>
            <a:ext cx="1133274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Which actors do you usually collaborate with</a:t>
            </a:r>
            <a:r>
              <a:rPr lang="en-GB" dirty="0" smtClean="0"/>
              <a:t>? </a:t>
            </a:r>
            <a:r>
              <a:rPr lang="en-GB" sz="1600" i="1" dirty="0" smtClean="0"/>
              <a:t>Local c</a:t>
            </a:r>
            <a:r>
              <a:rPr lang="en-GB" sz="1600" i="1" dirty="0" smtClean="0"/>
              <a:t>ommunity orgs, Local authority offices, Port Users and internal Stakeholders</a:t>
            </a:r>
            <a:endParaRPr lang="en-GB" sz="1600" i="1" dirty="0"/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Website with information about social activities (insert the link if you have</a:t>
            </a:r>
            <a:r>
              <a:rPr lang="en-GB" dirty="0" smtClean="0"/>
              <a:t>): </a:t>
            </a:r>
            <a:r>
              <a:rPr lang="en-GB" sz="1600" dirty="0" smtClean="0">
                <a:hlinkClick r:id="rId2"/>
              </a:rPr>
              <a:t>www.dublinport.ie</a:t>
            </a:r>
            <a:r>
              <a:rPr lang="en-GB" sz="1600" dirty="0" smtClean="0"/>
              <a:t> ; dublinportarchive.com</a:t>
            </a:r>
            <a:endParaRPr lang="en-GB" sz="1600" dirty="0"/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Key Audience for your initiatives (children? general public? both</a:t>
            </a:r>
            <a:r>
              <a:rPr lang="en-GB" dirty="0" smtClean="0"/>
              <a:t>?) </a:t>
            </a:r>
            <a:r>
              <a:rPr lang="en-GB" sz="1600" i="1" dirty="0" smtClean="0"/>
              <a:t>Both </a:t>
            </a:r>
            <a:endParaRPr lang="en-GB" sz="1600" i="1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34526CE-E278-4449-87CB-3794B6E63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1" y="-13195"/>
            <a:ext cx="3530936" cy="2527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913EA3-4AA7-4D9F-9597-016E6B5E2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1" y="2165102"/>
            <a:ext cx="3530936" cy="252779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A8CC25DD-F8F0-45BA-B8E6-97A20703C9C5}"/>
              </a:ext>
            </a:extLst>
          </p:cNvPr>
          <p:cNvSpPr txBox="1"/>
          <p:nvPr/>
        </p:nvSpPr>
        <p:spPr>
          <a:xfrm>
            <a:off x="122343" y="1428327"/>
            <a:ext cx="1992207" cy="57708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>
                <a:solidFill>
                  <a:srgbClr val="FF0000"/>
                </a:solidFill>
              </a:rPr>
              <a:t>Replace for </a:t>
            </a:r>
            <a:r>
              <a:rPr lang="pt-PT" sz="1050" spc="300" dirty="0" err="1">
                <a:solidFill>
                  <a:srgbClr val="FF0000"/>
                </a:solidFill>
              </a:rPr>
              <a:t>photos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activities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0F65CB1D-98C8-43F4-B0BB-01DA2DF8B6CA}"/>
              </a:ext>
            </a:extLst>
          </p:cNvPr>
          <p:cNvSpPr txBox="1"/>
          <p:nvPr/>
        </p:nvSpPr>
        <p:spPr>
          <a:xfrm>
            <a:off x="122343" y="3545668"/>
            <a:ext cx="1992207" cy="57708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>
                <a:solidFill>
                  <a:srgbClr val="FF0000"/>
                </a:solidFill>
              </a:rPr>
              <a:t>Replace for </a:t>
            </a:r>
            <a:r>
              <a:rPr lang="pt-PT" sz="1050" spc="300" dirty="0" err="1">
                <a:solidFill>
                  <a:srgbClr val="FF0000"/>
                </a:solidFill>
              </a:rPr>
              <a:t>photos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activities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931A6D01-C093-43B0-8B3F-6A2FFCD0BACB}"/>
              </a:ext>
            </a:extLst>
          </p:cNvPr>
          <p:cNvSpPr txBox="1"/>
          <p:nvPr/>
        </p:nvSpPr>
        <p:spPr>
          <a:xfrm>
            <a:off x="122343" y="5951550"/>
            <a:ext cx="1992207" cy="57708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>
                <a:solidFill>
                  <a:srgbClr val="FF0000"/>
                </a:solidFill>
              </a:rPr>
              <a:t>Replace for </a:t>
            </a:r>
            <a:r>
              <a:rPr lang="pt-PT" sz="1050" spc="300" dirty="0" err="1">
                <a:solidFill>
                  <a:srgbClr val="FF0000"/>
                </a:solidFill>
              </a:rPr>
              <a:t>photos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activities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graphicFrame>
        <p:nvGraphicFramePr>
          <p:cNvPr id="19" name="Tabela 17">
            <a:extLst>
              <a:ext uri="{FF2B5EF4-FFF2-40B4-BE49-F238E27FC236}">
                <a16:creationId xmlns:a16="http://schemas.microsoft.com/office/drawing/2014/main" xmlns="" id="{CA97CD6E-1DE6-437F-95E8-BA02FF23F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83728"/>
              </p:ext>
            </p:extLst>
          </p:nvPr>
        </p:nvGraphicFramePr>
        <p:xfrm>
          <a:off x="3729934" y="555105"/>
          <a:ext cx="8254663" cy="232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4663">
                  <a:extLst>
                    <a:ext uri="{9D8B030D-6E8A-4147-A177-3AD203B41FA5}">
                      <a16:colId xmlns:a16="http://schemas.microsoft.com/office/drawing/2014/main" xmlns="" val="601928750"/>
                    </a:ext>
                  </a:extLst>
                </a:gridCol>
              </a:tblGrid>
              <a:tr h="401880">
                <a:tc>
                  <a:txBody>
                    <a:bodyPr/>
                    <a:lstStyle/>
                    <a:p>
                      <a:r>
                        <a:rPr lang="en-GB" dirty="0"/>
                        <a:t>What have been the main difficulties to develop a citizen activities in your port city?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8204443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r>
                        <a:rPr lang="pt-PT" dirty="0"/>
                        <a:t>Example </a:t>
                      </a:r>
                      <a:r>
                        <a:rPr lang="pt-PT" dirty="0" smtClean="0"/>
                        <a:t>1:</a:t>
                      </a:r>
                      <a:r>
                        <a:rPr lang="pt-PT" baseline="0" dirty="0" smtClean="0"/>
                        <a:t> </a:t>
                      </a:r>
                      <a:r>
                        <a:rPr lang="nb-NO" baseline="0" dirty="0" smtClean="0"/>
                        <a:t>Stakeholders, stakeholders . .  . Don’t forget internal ones.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771051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Example </a:t>
                      </a:r>
                      <a:r>
                        <a:rPr lang="pt-PT" dirty="0" smtClean="0"/>
                        <a:t>2: </a:t>
                      </a:r>
                      <a:r>
                        <a:rPr lang="pt-PT" baseline="0" dirty="0" smtClean="0"/>
                        <a:t>Accessibility, h</a:t>
                      </a:r>
                      <a:r>
                        <a:rPr lang="pt-PT" dirty="0" smtClean="0"/>
                        <a:t>ealth</a:t>
                      </a:r>
                      <a:r>
                        <a:rPr lang="pt-PT" baseline="0" dirty="0" smtClean="0"/>
                        <a:t> &amp; safety constraints,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4252963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Example </a:t>
                      </a:r>
                      <a:r>
                        <a:rPr lang="pt-PT" dirty="0" smtClean="0"/>
                        <a:t>3: Perception</a:t>
                      </a:r>
                      <a:r>
                        <a:rPr lang="pt-PT" baseline="0" dirty="0" smtClean="0"/>
                        <a:t> &amp; recognition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740732"/>
                  </a:ext>
                </a:extLst>
              </a:tr>
            </a:tbl>
          </a:graphicData>
        </a:graphic>
      </p:graphicFrame>
      <p:graphicFrame>
        <p:nvGraphicFramePr>
          <p:cNvPr id="11" name="Tabela 17">
            <a:extLst>
              <a:ext uri="{FF2B5EF4-FFF2-40B4-BE49-F238E27FC236}">
                <a16:creationId xmlns:a16="http://schemas.microsoft.com/office/drawing/2014/main" xmlns="" id="{5A79CE5F-D1AE-4194-BF78-F451BC4D8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309991"/>
              </p:ext>
            </p:extLst>
          </p:nvPr>
        </p:nvGraphicFramePr>
        <p:xfrm>
          <a:off x="3729934" y="3834208"/>
          <a:ext cx="8254663" cy="256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4663">
                  <a:extLst>
                    <a:ext uri="{9D8B030D-6E8A-4147-A177-3AD203B41FA5}">
                      <a16:colId xmlns:a16="http://schemas.microsoft.com/office/drawing/2014/main" xmlns="" val="601928750"/>
                    </a:ext>
                  </a:extLst>
                </a:gridCol>
              </a:tblGrid>
              <a:tr h="401880">
                <a:tc>
                  <a:txBody>
                    <a:bodyPr/>
                    <a:lstStyle/>
                    <a:p>
                      <a:r>
                        <a:rPr lang="en-GB" dirty="0"/>
                        <a:t>Key themes you would include in your future Port </a:t>
                      </a:r>
                      <a:r>
                        <a:rPr lang="en-GB" dirty="0" err="1"/>
                        <a:t>Center</a:t>
                      </a:r>
                      <a:r>
                        <a:rPr lang="en-GB" dirty="0"/>
                        <a:t> (if you plan one) or citizen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8204443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r>
                        <a:rPr lang="pt-PT" dirty="0"/>
                        <a:t>Theme </a:t>
                      </a:r>
                      <a:r>
                        <a:rPr lang="pt-PT" dirty="0" smtClean="0"/>
                        <a:t>1: Heritage</a:t>
                      </a:r>
                      <a:r>
                        <a:rPr lang="pt-PT" baseline="0" dirty="0" smtClean="0"/>
                        <a:t> in all its facets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771051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r>
                        <a:rPr lang="pt-PT" dirty="0"/>
                        <a:t>Theme </a:t>
                      </a:r>
                      <a:r>
                        <a:rPr lang="pt-PT" dirty="0" smtClean="0"/>
                        <a:t>2: Modern</a:t>
                      </a:r>
                      <a:r>
                        <a:rPr lang="pt-PT" baseline="0" dirty="0" smtClean="0"/>
                        <a:t> port function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4252963"/>
                  </a:ext>
                </a:extLst>
              </a:tr>
              <a:tr h="640548">
                <a:tc>
                  <a:txBody>
                    <a:bodyPr/>
                    <a:lstStyle/>
                    <a:p>
                      <a:r>
                        <a:rPr lang="pt-PT" dirty="0"/>
                        <a:t>Theme </a:t>
                      </a:r>
                      <a:r>
                        <a:rPr lang="pt-PT" dirty="0" smtClean="0"/>
                        <a:t>3: </a:t>
                      </a:r>
                      <a:r>
                        <a:rPr lang="pt-PT" baseline="0" dirty="0" smtClean="0"/>
                        <a:t> Environment, Biosphere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74073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0BAE55-1A61-F144-882D-FE0A96230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7919" cy="21651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42"/>
            <a:ext cx="3567919" cy="24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62" y="4591051"/>
            <a:ext cx="4336281" cy="193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7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B9A2677-72EC-495F-894A-F86B5C232FE1}"/>
              </a:ext>
            </a:extLst>
          </p:cNvPr>
          <p:cNvSpPr txBox="1"/>
          <p:nvPr/>
        </p:nvSpPr>
        <p:spPr>
          <a:xfrm>
            <a:off x="4267199" y="273075"/>
            <a:ext cx="71418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are your goals/expectations for the PCN Meeting in Bilbao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…share/ receive knowledge and shared experience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…networking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…AIVP social and experiencing the port city of Bilbao</a:t>
            </a:r>
            <a:endParaRPr lang="en-US" sz="2000" dirty="0"/>
          </a:p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34526CE-E278-4449-87CB-3794B6E63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1" y="-13195"/>
            <a:ext cx="3530936" cy="2527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913EA3-4AA7-4D9F-9597-016E6B5E2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1" y="2165102"/>
            <a:ext cx="3530936" cy="252779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3279D5D-AFD9-4461-ACB3-BE181A3A4EAD}"/>
              </a:ext>
            </a:extLst>
          </p:cNvPr>
          <p:cNvSpPr txBox="1"/>
          <p:nvPr/>
        </p:nvSpPr>
        <p:spPr>
          <a:xfrm>
            <a:off x="4267200" y="2514600"/>
            <a:ext cx="71418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useful knowledge should AIVP provide you with?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…Development of the Port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…Port city integrations projects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…Future contacts, delegates</a:t>
            </a:r>
            <a:endParaRPr lang="en-US" sz="2000" dirty="0"/>
          </a:p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558D39E-329A-40C3-879A-184A3B8A0A3C}"/>
              </a:ext>
            </a:extLst>
          </p:cNvPr>
          <p:cNvSpPr txBox="1"/>
          <p:nvPr/>
        </p:nvSpPr>
        <p:spPr>
          <a:xfrm>
            <a:off x="122343" y="1428327"/>
            <a:ext cx="1992207" cy="41549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 err="1">
                <a:solidFill>
                  <a:srgbClr val="FF0000"/>
                </a:solidFill>
              </a:rPr>
              <a:t>Replace</a:t>
            </a:r>
            <a:r>
              <a:rPr lang="pt-PT" sz="1050" spc="300" dirty="0">
                <a:solidFill>
                  <a:srgbClr val="FF0000"/>
                </a:solidFill>
              </a:rPr>
              <a:t> for </a:t>
            </a:r>
            <a:r>
              <a:rPr lang="pt-PT" sz="1050" spc="300" dirty="0" err="1">
                <a:solidFill>
                  <a:srgbClr val="FF0000"/>
                </a:solidFill>
              </a:rPr>
              <a:t>photo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4EE6F68-8095-4100-B829-79C605C24F36}"/>
              </a:ext>
            </a:extLst>
          </p:cNvPr>
          <p:cNvSpPr txBox="1"/>
          <p:nvPr/>
        </p:nvSpPr>
        <p:spPr>
          <a:xfrm>
            <a:off x="122343" y="3545668"/>
            <a:ext cx="1992207" cy="41549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 err="1">
                <a:solidFill>
                  <a:srgbClr val="FF0000"/>
                </a:solidFill>
              </a:rPr>
              <a:t>Replace</a:t>
            </a:r>
            <a:r>
              <a:rPr lang="pt-PT" sz="1050" spc="300" dirty="0">
                <a:solidFill>
                  <a:srgbClr val="FF0000"/>
                </a:solidFill>
              </a:rPr>
              <a:t> for </a:t>
            </a:r>
            <a:r>
              <a:rPr lang="pt-PT" sz="1050" spc="300" dirty="0" err="1">
                <a:solidFill>
                  <a:srgbClr val="FF0000"/>
                </a:solidFill>
              </a:rPr>
              <a:t>photo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14F69CAD-33C0-404F-A28A-BB83AB03645B}"/>
              </a:ext>
            </a:extLst>
          </p:cNvPr>
          <p:cNvSpPr txBox="1"/>
          <p:nvPr/>
        </p:nvSpPr>
        <p:spPr>
          <a:xfrm>
            <a:off x="122343" y="5951550"/>
            <a:ext cx="1992207" cy="57708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050" spc="300" dirty="0" err="1">
                <a:solidFill>
                  <a:srgbClr val="FF0000"/>
                </a:solidFill>
              </a:rPr>
              <a:t>Replace</a:t>
            </a:r>
            <a:r>
              <a:rPr lang="pt-PT" sz="1050" spc="300" dirty="0">
                <a:solidFill>
                  <a:srgbClr val="FF0000"/>
                </a:solidFill>
              </a:rPr>
              <a:t> for </a:t>
            </a:r>
            <a:r>
              <a:rPr lang="pt-PT" sz="1050" spc="300" dirty="0" err="1">
                <a:solidFill>
                  <a:srgbClr val="FF0000"/>
                </a:solidFill>
              </a:rPr>
              <a:t>photo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your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Center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of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Port</a:t>
            </a:r>
            <a:r>
              <a:rPr lang="pt-PT" sz="1050" spc="300" dirty="0">
                <a:solidFill>
                  <a:srgbClr val="FF0000"/>
                </a:solidFill>
              </a:rPr>
              <a:t> </a:t>
            </a:r>
            <a:r>
              <a:rPr lang="pt-PT" sz="1050" spc="300" dirty="0" err="1">
                <a:solidFill>
                  <a:srgbClr val="FF0000"/>
                </a:solidFill>
              </a:rPr>
              <a:t>City</a:t>
            </a:r>
            <a:endParaRPr lang="en-GB" sz="1050" spc="300" dirty="0">
              <a:solidFill>
                <a:srgbClr val="FF000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4377790C-DC92-4D7C-AA6D-F403BD80FD70}"/>
              </a:ext>
            </a:extLst>
          </p:cNvPr>
          <p:cNvSpPr txBox="1"/>
          <p:nvPr/>
        </p:nvSpPr>
        <p:spPr>
          <a:xfrm>
            <a:off x="4267198" y="4692897"/>
            <a:ext cx="71418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Key topics for future PCN Meetings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…</a:t>
            </a:r>
            <a:r>
              <a:rPr lang="en-US" sz="2000" dirty="0" err="1" smtClean="0"/>
              <a:t>tbc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…</a:t>
            </a:r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102"/>
            <a:ext cx="3498014" cy="215650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98" y="-681285"/>
            <a:ext cx="3567112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" y="4345729"/>
            <a:ext cx="3521832" cy="251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5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330</Words>
  <Application>Microsoft Office PowerPoint</Application>
  <PresentationFormat>Custom</PresentationFormat>
  <Paragraphs>63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Tema do Office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manuel sánchez</dc:creator>
  <cp:lastModifiedBy>James Kelleher</cp:lastModifiedBy>
  <cp:revision>41</cp:revision>
  <dcterms:created xsi:type="dcterms:W3CDTF">2019-08-20T16:50:11Z</dcterms:created>
  <dcterms:modified xsi:type="dcterms:W3CDTF">2019-10-21T15:17:07Z</dcterms:modified>
</cp:coreProperties>
</file>