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9" r:id="rId3"/>
    <p:sldId id="258" r:id="rId4"/>
    <p:sldId id="262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sánchez" initials="jms" lastIdx="1" clrIdx="0">
    <p:extLst/>
  </p:cmAuthor>
  <p:cmAuthor id="2" name="C Monnet" initials="C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5T15:42:39.011" idx="1">
    <p:pos x="1080" y="959"/>
    <p:text>Replace for your photo here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="" xmlns:a16="http://schemas.microsoft.com/office/drawing/2014/main" id="{D0CCAAA8-37F8-474B-9718-B4DEB0CBB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330B56FB-8180-4149-88E5-66E71C776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B965-6FEC-4512-A522-D6373A1B0DF6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96287AF6-DEC8-4F41-BE3B-3520A11DF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1AF06425-965A-4A2B-8E30-34E636F18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5AB9-BAD3-4D4A-BA32-34A9EFCDF49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95F54A-206E-45A8-9D55-B34A890A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62B46E-3A97-4E7E-B06A-A1233901F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75C9BEB8-3746-412C-81F7-B8EDAD23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DFBE3E3B-1BFC-4BC2-BD81-06B3622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589C409-5CB3-42DE-89DF-432B4ECF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0D5104-9B4C-4BE6-A908-8F7D88DE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04B7FC4A-B5C1-4B06-9DF8-08F7F6C23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39E65FA-1E5D-4F5C-9341-FADF55FD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4FE98306-CE7F-4F63-8738-B882DFAD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DB454963-D1BC-45F1-827A-17FE518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4BC0D41-5BA5-4814-BBF0-AC0AC66F4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ECD31CDF-C308-4810-B916-BBF2A8EE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ADC8E1C0-79D1-4C8F-A0E8-BA998988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5E1CA321-740B-4162-822B-FFCB2F99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E795BB87-1DAA-4F74-92C4-2E99A8BC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C48F22-D804-4F5F-AE5F-D05AEAC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D29A4196-A5E6-49D9-A889-06C98727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27DAD0F1-6D4E-4258-8F18-73F208B9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36CBAD25-63EE-4E21-8137-5F88D9A9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D9258D21-0E62-4C77-A03A-2951D76F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6E9499-4D32-4A34-BFA0-973B4F10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0E3DB709-A7D9-41FB-929D-17EACF32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099C6057-70CA-4BEE-B589-69BD1FE6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54C46EA4-B385-4804-831D-49FF78EA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752FA01C-D5FC-4181-8A08-95DE9580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5CC19F-F346-4989-9D5F-A44F7FDB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126D438-6EBB-4FA1-AF93-4ED73D4D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FD3C20B8-C0F0-4092-85FC-F7C4B4A82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559253DC-184A-44E9-B516-88FCB3D4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AA6B71D4-2944-4CFE-9E45-96889CEE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F1456A23-C170-46A8-AA88-8090A62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61230B-D861-454D-8A40-EB8A30A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C43C6179-73C3-4BF1-9515-687656DD8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EC74E5F9-FB21-497C-AFA4-38578020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4284A5C8-9244-42C2-9E80-1563DCE85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33D40351-7379-4CA6-A4E2-F330BE7AA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A4D1FBE9-C3A1-42C0-9CBA-0129D795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A1FF4212-715E-44AB-99CA-35087AB7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47FD6748-838E-473A-8DD6-647AD408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3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2C27CC-5966-41C8-BB37-9F5FD80D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1FDC737B-F440-446E-9DCF-6B3D318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6C999212-3D92-491F-B86E-9BBBB41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2BC63D35-097E-47A7-B953-3A069A8E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7CEEDC5E-C4D2-4FD0-9784-BA0F4A3D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C771B4E8-7507-49FF-9ABC-B86966A8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FA4E90EB-3A5A-493F-A882-2FF2D1C8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3AA929-14DA-4691-91E5-C32888E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3B542F21-8F6D-4331-A7D4-493D8FEA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AF9F55B1-7545-4B54-8B27-744A5761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26B2017A-CD83-4262-8ABB-EFB39F39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DCE1FF18-5300-451C-A690-24F4418F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F0039CEB-ECFB-42C3-B3D0-A8627241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2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B8636C-A513-4293-B58D-FDBA8882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="" xmlns:a16="http://schemas.microsoft.com/office/drawing/2014/main" id="{13A84BD4-2BB3-4031-B0BB-D085DDA6A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10E5D91C-FC41-439E-A27B-2390038B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B3E646AC-96EC-43BE-A1C2-E28851B7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65F6B743-A8D3-473A-8C53-1AB85EFE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E40CDF42-A9AA-4B73-8EFD-71F69CF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="" xmlns:a16="http://schemas.microsoft.com/office/drawing/2014/main" id="{7B9DE93E-43E2-4FF9-9B35-BCD70D47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324268B3-B9B0-46C4-84F6-B0C337BD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C3E4B6D3-D880-42FC-BB8F-DFD9921AA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/>
              <a:t>24/25 </a:t>
            </a:r>
            <a:r>
              <a:rPr lang="pt-PT" dirty="0" err="1"/>
              <a:t>October</a:t>
            </a:r>
            <a:r>
              <a:rPr lang="pt-PT" dirty="0"/>
              <a:t> 2019</a:t>
            </a:r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7D4EFCC5-8F55-4150-B6C2-776DE3DA3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err="1"/>
              <a:t>Port</a:t>
            </a:r>
            <a:r>
              <a:rPr lang="pt-PT" dirty="0"/>
              <a:t> </a:t>
            </a:r>
            <a:r>
              <a:rPr lang="pt-PT" dirty="0" err="1"/>
              <a:t>Center</a:t>
            </a:r>
            <a:r>
              <a:rPr lang="pt-PT" dirty="0"/>
              <a:t> Network - Bilbao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E9AEA632-7BF8-45D1-A222-3D5EED188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AIVP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BBD9299-4E56-42E5-BF92-2FD800F928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6" y="6299264"/>
            <a:ext cx="1019963" cy="4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fr.wikipedia.org/wiki/AIVP_-_Le_r%C3%A9seau_mondial_des_villes_portuaires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Human-emblem-people.sv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spmarligureorientale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2B47F88-5058-488F-BC7C-A06C0FDA8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3056"/>
          <a:stretch/>
        </p:blipFill>
        <p:spPr>
          <a:xfrm>
            <a:off x="2905125" y="1"/>
            <a:ext cx="9286875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137EC6E-D197-4363-BD1C-FF5C17380696}"/>
              </a:ext>
            </a:extLst>
          </p:cNvPr>
          <p:cNvSpPr txBox="1"/>
          <p:nvPr/>
        </p:nvSpPr>
        <p:spPr>
          <a:xfrm>
            <a:off x="2942269" y="334576"/>
            <a:ext cx="9249731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/>
              <a:t>PORT AUTHORITY OF THE EASTERN LIGURIAN SEA, PORTS OF LA SPEZIA AND  MARINA DI CARRARA  </a:t>
            </a:r>
            <a:endParaRPr lang="en-US" sz="2400" b="1" spc="300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B9A2677-72EC-495F-894A-F86B5C232FE1}"/>
              </a:ext>
            </a:extLst>
          </p:cNvPr>
          <p:cNvSpPr txBox="1"/>
          <p:nvPr/>
        </p:nvSpPr>
        <p:spPr>
          <a:xfrm>
            <a:off x="41945" y="3385035"/>
            <a:ext cx="29774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Name: </a:t>
            </a:r>
            <a:r>
              <a:rPr lang="pt-PT" sz="1600" b="1" dirty="0" smtClean="0"/>
              <a:t>Monica  Fiorini</a:t>
            </a:r>
            <a:endParaRPr lang="pt-PT" sz="1600" b="1" dirty="0"/>
          </a:p>
          <a:p>
            <a:r>
              <a:rPr lang="pt-PT" sz="1600" b="1" dirty="0" smtClean="0"/>
              <a:t>Position:</a:t>
            </a:r>
            <a:r>
              <a:rPr lang="en-US" sz="1600" b="1" dirty="0"/>
              <a:t>Head of Communication, Promotion, </a:t>
            </a:r>
            <a:r>
              <a:rPr lang="en-US" sz="1600" b="1" dirty="0" smtClean="0"/>
              <a:t>Marketing</a:t>
            </a:r>
          </a:p>
          <a:p>
            <a:r>
              <a:rPr lang="pt-PT" sz="1600" b="1" dirty="0" smtClean="0"/>
              <a:t>Contact</a:t>
            </a:r>
            <a:r>
              <a:rPr lang="pt-PT" sz="1600" b="1" dirty="0"/>
              <a:t>: </a:t>
            </a:r>
            <a:r>
              <a:rPr lang="pt-PT" sz="1600" b="1" dirty="0" smtClean="0"/>
              <a:t>monica.fiorini@porto.laspezia.it</a:t>
            </a:r>
          </a:p>
          <a:p>
            <a:endParaRPr lang="en-GB" sz="1200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A6C64E75-4216-496B-859A-1ED6810D4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4" y="334576"/>
            <a:ext cx="2038732" cy="10465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CF1E6DDE-A74C-4D79-8C4C-84BE72CD16AF}"/>
              </a:ext>
            </a:extLst>
          </p:cNvPr>
          <p:cNvSpPr/>
          <p:nvPr/>
        </p:nvSpPr>
        <p:spPr>
          <a:xfrm>
            <a:off x="215164" y="1522261"/>
            <a:ext cx="1499336" cy="14993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G:\Promozione\Salvadori 2019\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69" y="1117850"/>
            <a:ext cx="9280417" cy="57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manuele.rubino\Desktop\IMG_71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4" y="1522261"/>
            <a:ext cx="1521710" cy="16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0CB06731-9D62-45C2-9D4D-CBDEE36E3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4921"/>
              </p:ext>
            </p:extLst>
          </p:nvPr>
        </p:nvGraphicFramePr>
        <p:xfrm>
          <a:off x="546100" y="3215756"/>
          <a:ext cx="11430000" cy="309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232">
                  <a:extLst>
                    <a:ext uri="{9D8B030D-6E8A-4147-A177-3AD203B41FA5}">
                      <a16:colId xmlns="" xmlns:a16="http://schemas.microsoft.com/office/drawing/2014/main" val="149920857"/>
                    </a:ext>
                  </a:extLst>
                </a:gridCol>
                <a:gridCol w="599097">
                  <a:extLst>
                    <a:ext uri="{9D8B030D-6E8A-4147-A177-3AD203B41FA5}">
                      <a16:colId xmlns="" xmlns:a16="http://schemas.microsoft.com/office/drawing/2014/main" val="2657013078"/>
                    </a:ext>
                  </a:extLst>
                </a:gridCol>
                <a:gridCol w="1325461">
                  <a:extLst>
                    <a:ext uri="{9D8B030D-6E8A-4147-A177-3AD203B41FA5}">
                      <a16:colId xmlns="" xmlns:a16="http://schemas.microsoft.com/office/drawing/2014/main" val="1858767249"/>
                    </a:ext>
                  </a:extLst>
                </a:gridCol>
                <a:gridCol w="994633">
                  <a:extLst>
                    <a:ext uri="{9D8B030D-6E8A-4147-A177-3AD203B41FA5}">
                      <a16:colId xmlns="" xmlns:a16="http://schemas.microsoft.com/office/drawing/2014/main" val="2983572059"/>
                    </a:ext>
                  </a:extLst>
                </a:gridCol>
                <a:gridCol w="6325577">
                  <a:extLst>
                    <a:ext uri="{9D8B030D-6E8A-4147-A177-3AD203B41FA5}">
                      <a16:colId xmlns="" xmlns:a16="http://schemas.microsoft.com/office/drawing/2014/main" val="571932325"/>
                    </a:ext>
                  </a:extLst>
                </a:gridCol>
              </a:tblGrid>
              <a:tr h="31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Social Initiatives you have recently developed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Nº of visitors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Budget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err="1">
                          <a:effectLst/>
                        </a:rPr>
                        <a:t>Description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2799199"/>
                  </a:ext>
                </a:extLst>
              </a:tr>
              <a:tr h="65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</a:t>
                      </a: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500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€ 5000,00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Port Lab   La</a:t>
                      </a:r>
                      <a:r>
                        <a:rPr lang="pt-PT" sz="1400" kern="1200" baseline="0" dirty="0" smtClean="0">
                          <a:effectLst/>
                        </a:rPr>
                        <a:t> Spezia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11075371"/>
                  </a:ext>
                </a:extLst>
              </a:tr>
              <a:tr h="65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</a:t>
                      </a: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400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€</a:t>
                      </a:r>
                      <a:r>
                        <a:rPr lang="pt-PT" sz="1400" kern="1200" baseline="0" dirty="0" smtClean="0">
                          <a:effectLst/>
                        </a:rPr>
                        <a:t> 5500,00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smtClean="0">
                          <a:effectLst/>
                        </a:rPr>
                        <a:t> Port Lab   Marina di Carrara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5853212"/>
                  </a:ext>
                </a:extLst>
              </a:tr>
              <a:tr h="702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</a:t>
                      </a: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600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€</a:t>
                      </a:r>
                      <a:r>
                        <a:rPr lang="pt-PT" sz="1400" kern="1200" baseline="0" dirty="0" smtClean="0">
                          <a:effectLst/>
                        </a:rPr>
                        <a:t> 1000,00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Port Days 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64984827"/>
                  </a:ext>
                </a:extLst>
              </a:tr>
              <a:tr h="65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</a:t>
                      </a: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3000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€</a:t>
                      </a:r>
                      <a:r>
                        <a:rPr lang="pt-PT" sz="1400" kern="1200" baseline="0" dirty="0" smtClean="0">
                          <a:effectLst/>
                        </a:rPr>
                        <a:t> 30000,00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E</a:t>
                      </a:r>
                      <a:r>
                        <a:rPr lang="en-US" sz="1400" kern="1200" dirty="0" err="1" smtClean="0">
                          <a:effectLst/>
                        </a:rPr>
                        <a:t>xhibition</a:t>
                      </a:r>
                      <a:r>
                        <a:rPr lang="en-US" sz="1400" kern="1200" dirty="0" smtClean="0">
                          <a:effectLst/>
                        </a:rPr>
                        <a:t> from the Mainland</a:t>
                      </a:r>
                      <a:r>
                        <a:rPr lang="en-US" sz="1400" kern="1200" baseline="0" dirty="0" smtClean="0">
                          <a:effectLst/>
                        </a:rPr>
                        <a:t> to the Promise Land  </a:t>
                      </a:r>
                      <a:r>
                        <a:rPr lang="en-US" sz="1400" kern="1200" dirty="0" smtClean="0">
                          <a:effectLst/>
                        </a:rPr>
                        <a:t> Aliya Bet  from  Italy  to Israel, 1945-1948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682903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067B460-90F7-4436-8A56-D6527D6ADF8E}"/>
              </a:ext>
            </a:extLst>
          </p:cNvPr>
          <p:cNvSpPr txBox="1"/>
          <p:nvPr/>
        </p:nvSpPr>
        <p:spPr>
          <a:xfrm>
            <a:off x="443616" y="334576"/>
            <a:ext cx="9638230" cy="40011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pc="300" dirty="0"/>
              <a:t>Key Data of your citizen initiatives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7944267-8545-43CF-8E61-A99C4E6D66E0}"/>
              </a:ext>
            </a:extLst>
          </p:cNvPr>
          <p:cNvSpPr/>
          <p:nvPr/>
        </p:nvSpPr>
        <p:spPr>
          <a:xfrm>
            <a:off x="554892" y="1305169"/>
            <a:ext cx="112697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Which actors do you usually collaborate with</a:t>
            </a:r>
            <a:r>
              <a:rPr lang="en-GB" sz="1600" dirty="0" smtClean="0"/>
              <a:t>?  Municipality  of Spezia, </a:t>
            </a:r>
            <a:r>
              <a:rPr lang="en-GB" sz="1600" dirty="0" err="1" smtClean="0"/>
              <a:t>Contship</a:t>
            </a:r>
            <a:r>
              <a:rPr lang="en-GB" sz="1600" dirty="0" smtClean="0"/>
              <a:t> Italia Group, </a:t>
            </a:r>
            <a:r>
              <a:rPr lang="en-GB" sz="1600" dirty="0" err="1" smtClean="0"/>
              <a:t>Tarros</a:t>
            </a:r>
            <a:r>
              <a:rPr lang="en-GB" sz="1600" dirty="0" smtClean="0"/>
              <a:t> Group, </a:t>
            </a:r>
            <a:r>
              <a:rPr lang="en-GB" sz="1600" dirty="0" err="1" smtClean="0"/>
              <a:t>Grendi</a:t>
            </a:r>
            <a:r>
              <a:rPr lang="en-GB" sz="1600" dirty="0" smtClean="0"/>
              <a:t> Group, </a:t>
            </a:r>
            <a:r>
              <a:rPr lang="en-GB" sz="1600" dirty="0" err="1" smtClean="0"/>
              <a:t>Scafi</a:t>
            </a:r>
            <a:r>
              <a:rPr lang="en-GB" sz="1600" dirty="0" smtClean="0"/>
              <a:t> </a:t>
            </a:r>
            <a:r>
              <a:rPr lang="en-GB" sz="1600" dirty="0" err="1" smtClean="0"/>
              <a:t>Srl</a:t>
            </a:r>
            <a:r>
              <a:rPr lang="en-GB" sz="1600" dirty="0" smtClean="0"/>
              <a:t>, Cost Guard of La Spezia  and  Coast Guard Marina di Carrara</a:t>
            </a:r>
            <a:endParaRPr lang="en-GB" sz="1600" dirty="0"/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Website with information about social activities </a:t>
            </a:r>
            <a:r>
              <a:rPr lang="en-GB" sz="1600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www.adspmarligureorientale.it</a:t>
            </a:r>
            <a:r>
              <a:rPr lang="en-GB" sz="1600" dirty="0"/>
              <a:t> </a:t>
            </a:r>
            <a:r>
              <a:rPr lang="en-GB" sz="1600" dirty="0" smtClean="0"/>
              <a:t>   </a:t>
            </a:r>
            <a:r>
              <a:rPr lang="en-GB" sz="1600" dirty="0" smtClean="0">
                <a:solidFill>
                  <a:srgbClr val="0000FF"/>
                </a:solidFill>
              </a:rPr>
              <a:t>http</a:t>
            </a:r>
            <a:r>
              <a:rPr lang="en-GB" sz="1600" dirty="0">
                <a:solidFill>
                  <a:srgbClr val="0000FF"/>
                </a:solidFill>
              </a:rPr>
              <a:t>://www.portolab.it/home.php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Key Audience for your </a:t>
            </a:r>
            <a:r>
              <a:rPr lang="en-GB" sz="1600" dirty="0" smtClean="0"/>
              <a:t>initiatives: children and </a:t>
            </a:r>
            <a:r>
              <a:rPr lang="en-GB" sz="1600" dirty="0"/>
              <a:t>general </a:t>
            </a:r>
            <a:r>
              <a:rPr lang="en-GB" sz="1600" dirty="0" smtClean="0"/>
              <a:t>public.</a:t>
            </a:r>
            <a:endParaRPr lang="en-GB" sz="16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B9A2677-72EC-495F-894A-F86B5C232FE1}"/>
              </a:ext>
            </a:extLst>
          </p:cNvPr>
          <p:cNvSpPr txBox="1"/>
          <p:nvPr/>
        </p:nvSpPr>
        <p:spPr>
          <a:xfrm>
            <a:off x="4267199" y="273075"/>
            <a:ext cx="71418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are your goals/expectations for the PCN Meeting in Bilbao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To collect  testimonials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To initiate contacts with the port center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Of  other European Ports</a:t>
            </a:r>
            <a:endParaRPr lang="en-US" sz="2000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34526CE-E278-4449-87CB-3794B6E63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892"/>
            <a:ext cx="3530935" cy="23536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B913EA3-4AA7-4D9F-9597-016E6B5E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52189"/>
            <a:ext cx="3530936" cy="235362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B3279D5D-AFD9-4461-ACB3-BE181A3A4EAD}"/>
              </a:ext>
            </a:extLst>
          </p:cNvPr>
          <p:cNvSpPr txBox="1"/>
          <p:nvPr/>
        </p:nvSpPr>
        <p:spPr>
          <a:xfrm>
            <a:off x="4267200" y="2514600"/>
            <a:ext cx="71418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useful knowledge should AIVP provide you with?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Suggestions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Contacts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  <a:p>
            <a:endParaRPr lang="pt-PT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14F69CAD-33C0-404F-A28A-BB83AB03645B}"/>
              </a:ext>
            </a:extLst>
          </p:cNvPr>
          <p:cNvSpPr txBox="1"/>
          <p:nvPr/>
        </p:nvSpPr>
        <p:spPr>
          <a:xfrm>
            <a:off x="122343" y="5951550"/>
            <a:ext cx="1992207" cy="5770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 err="1">
                <a:solidFill>
                  <a:srgbClr val="FF0000"/>
                </a:solidFill>
              </a:rPr>
              <a:t>Replace</a:t>
            </a:r>
            <a:r>
              <a:rPr lang="pt-PT" sz="1050" spc="300" dirty="0">
                <a:solidFill>
                  <a:srgbClr val="FF0000"/>
                </a:solidFill>
              </a:rPr>
              <a:t> for </a:t>
            </a:r>
            <a:r>
              <a:rPr lang="pt-PT" sz="1050" spc="300" dirty="0" err="1">
                <a:solidFill>
                  <a:srgbClr val="FF0000"/>
                </a:solidFill>
              </a:rPr>
              <a:t>photo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your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Center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City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4377790C-DC92-4D7C-AA6D-F403BD80FD70}"/>
              </a:ext>
            </a:extLst>
          </p:cNvPr>
          <p:cNvSpPr txBox="1"/>
          <p:nvPr/>
        </p:nvSpPr>
        <p:spPr>
          <a:xfrm>
            <a:off x="4267198" y="4692897"/>
            <a:ext cx="71418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topics for future PCN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  <a:p>
            <a:endParaRPr lang="pt-PT" dirty="0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F6923287-EB45-41D8-965B-22A1321DE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94710"/>
            <a:ext cx="3530936" cy="23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34526CE-E278-4449-87CB-3794B6E63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3"/>
            <a:ext cx="3530936" cy="21782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B913EA3-4AA7-4D9F-9597-016E6B5E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103"/>
            <a:ext cx="3530936" cy="23497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7926ECC-F381-4C64-8C6F-4F0ED30D3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912"/>
            <a:ext cx="3530936" cy="2260088"/>
          </a:xfrm>
          <a:prstGeom prst="rect">
            <a:avLst/>
          </a:prstGeom>
        </p:spPr>
      </p:pic>
      <p:graphicFrame>
        <p:nvGraphicFramePr>
          <p:cNvPr id="19" name="Tabela 17">
            <a:extLst>
              <a:ext uri="{FF2B5EF4-FFF2-40B4-BE49-F238E27FC236}">
                <a16:creationId xmlns="" xmlns:a16="http://schemas.microsoft.com/office/drawing/2014/main" id="{CA97CD6E-1DE6-437F-95E8-BA02FF23F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57706"/>
              </p:ext>
            </p:extLst>
          </p:nvPr>
        </p:nvGraphicFramePr>
        <p:xfrm>
          <a:off x="3729934" y="555105"/>
          <a:ext cx="8254663" cy="232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663">
                  <a:extLst>
                    <a:ext uri="{9D8B030D-6E8A-4147-A177-3AD203B41FA5}">
                      <a16:colId xmlns="" xmlns:a16="http://schemas.microsoft.com/office/drawing/2014/main" val="601928750"/>
                    </a:ext>
                  </a:extLst>
                </a:gridCol>
              </a:tblGrid>
              <a:tr h="401880">
                <a:tc>
                  <a:txBody>
                    <a:bodyPr/>
                    <a:lstStyle/>
                    <a:p>
                      <a:r>
                        <a:rPr lang="en-GB" dirty="0"/>
                        <a:t>What have been the main difficulties to develop a citizen activities in your port city?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820444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 smtClean="0"/>
                        <a:t>1 </a:t>
                      </a:r>
                      <a:r>
                        <a:rPr lang="pt-PT" baseline="0" dirty="0" smtClean="0"/>
                        <a:t>  Economic support from private operators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6771051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/>
                        <a:t>Example</a:t>
                      </a:r>
                      <a:r>
                        <a:rPr lang="pt-PT" dirty="0"/>
                        <a:t>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425296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/>
                        <a:t>Example</a:t>
                      </a:r>
                      <a:r>
                        <a:rPr lang="pt-PT" dirty="0"/>
                        <a:t>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0740732"/>
                  </a:ext>
                </a:extLst>
              </a:tr>
            </a:tbl>
          </a:graphicData>
        </a:graphic>
      </p:graphicFrame>
      <p:graphicFrame>
        <p:nvGraphicFramePr>
          <p:cNvPr id="11" name="Tabela 17">
            <a:extLst>
              <a:ext uri="{FF2B5EF4-FFF2-40B4-BE49-F238E27FC236}">
                <a16:creationId xmlns="" xmlns:a16="http://schemas.microsoft.com/office/drawing/2014/main" id="{5A79CE5F-D1AE-4194-BF78-F451BC4D8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25530"/>
              </p:ext>
            </p:extLst>
          </p:nvPr>
        </p:nvGraphicFramePr>
        <p:xfrm>
          <a:off x="3729934" y="3834208"/>
          <a:ext cx="8254663" cy="256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663">
                  <a:extLst>
                    <a:ext uri="{9D8B030D-6E8A-4147-A177-3AD203B41FA5}">
                      <a16:colId xmlns="" xmlns:a16="http://schemas.microsoft.com/office/drawing/2014/main" val="601928750"/>
                    </a:ext>
                  </a:extLst>
                </a:gridCol>
              </a:tblGrid>
              <a:tr h="401880">
                <a:tc>
                  <a:txBody>
                    <a:bodyPr/>
                    <a:lstStyle/>
                    <a:p>
                      <a:r>
                        <a:rPr lang="en-GB" dirty="0"/>
                        <a:t>Key themes you would include in your future Port </a:t>
                      </a:r>
                      <a:r>
                        <a:rPr lang="en-GB" dirty="0" err="1"/>
                        <a:t>Center</a:t>
                      </a:r>
                      <a:r>
                        <a:rPr lang="en-GB" dirty="0"/>
                        <a:t> (if you plan one) or citizen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820444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 smtClean="0"/>
                        <a:t>1   Environmental  sustainability  of  port  activities.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6771051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 smtClean="0"/>
                        <a:t>2  Economic  importance  of   the  port’s activities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425296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 smtClean="0"/>
                        <a:t>3  Maritime</a:t>
                      </a:r>
                      <a:r>
                        <a:rPr lang="pt-PT" baseline="0" dirty="0" smtClean="0"/>
                        <a:t>  culture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074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306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234</Words>
  <Application>Microsoft Office PowerPoint</Application>
  <PresentationFormat>Personalizzato</PresentationFormat>
  <Paragraphs>57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do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manuel sánchez</dc:creator>
  <cp:lastModifiedBy>Monica Fiorini</cp:lastModifiedBy>
  <cp:revision>83</cp:revision>
  <cp:lastPrinted>2019-10-18T10:24:29Z</cp:lastPrinted>
  <dcterms:created xsi:type="dcterms:W3CDTF">2019-08-20T16:50:11Z</dcterms:created>
  <dcterms:modified xsi:type="dcterms:W3CDTF">2019-10-21T15:08:36Z</dcterms:modified>
</cp:coreProperties>
</file>