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
  </p:handoutMasterIdLst>
  <p:sldIdLst>
    <p:sldId id="256" r:id="rId2"/>
    <p:sldId id="260" r:id="rId3"/>
    <p:sldId id="259" r:id="rId4"/>
    <p:sldId id="257"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manuel sánchez" initials="jms" lastIdx="1" clrIdx="0">
    <p:extLst>
      <p:ext uri="{19B8F6BF-5375-455C-9EA6-DF929625EA0E}">
        <p15:presenceInfo xmlns:p15="http://schemas.microsoft.com/office/powerpoint/2012/main" userId="5fedbb11f4f88202" providerId="Windows Live"/>
      </p:ext>
    </p:extLst>
  </p:cmAuthor>
  <p:cmAuthor id="2" name="C Monnet" initials="CM" lastIdx="1" clrIdx="1">
    <p:extLst>
      <p:ext uri="{19B8F6BF-5375-455C-9EA6-DF929625EA0E}">
        <p15:presenceInfo xmlns:p15="http://schemas.microsoft.com/office/powerpoint/2012/main" userId="S-1-5-21-3568155167-1620254348-3838688828-1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74" y="300"/>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D0CCAAA8-37F8-474B-9718-B4DEB0CBBC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a:extLst>
              <a:ext uri="{FF2B5EF4-FFF2-40B4-BE49-F238E27FC236}">
                <a16:creationId xmlns:a16="http://schemas.microsoft.com/office/drawing/2014/main" id="{330B56FB-8180-4149-88E5-66E71C7761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19B965-6FEC-4512-A522-D6373A1B0DF6}" type="datetimeFigureOut">
              <a:rPr lang="en-GB" smtClean="0"/>
              <a:t>21/10/2019</a:t>
            </a:fld>
            <a:endParaRPr lang="en-GB"/>
          </a:p>
        </p:txBody>
      </p:sp>
      <p:sp>
        <p:nvSpPr>
          <p:cNvPr id="4" name="Marcador de Posição do Rodapé 3">
            <a:extLst>
              <a:ext uri="{FF2B5EF4-FFF2-40B4-BE49-F238E27FC236}">
                <a16:creationId xmlns:a16="http://schemas.microsoft.com/office/drawing/2014/main" id="{96287AF6-DEC8-4F41-BE3B-3520A11DF9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Posição do Número do Diapositivo 4">
            <a:extLst>
              <a:ext uri="{FF2B5EF4-FFF2-40B4-BE49-F238E27FC236}">
                <a16:creationId xmlns:a16="http://schemas.microsoft.com/office/drawing/2014/main" id="{1AF06425-965A-4A2B-8E30-34E636F181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CF5AB9-BAD3-4D4A-BA32-34A9EFCDF49A}" type="slidenum">
              <a:rPr lang="en-GB" smtClean="0"/>
              <a:t>‹N°›</a:t>
            </a:fld>
            <a:endParaRPr lang="en-GB"/>
          </a:p>
        </p:txBody>
      </p:sp>
    </p:spTree>
    <p:extLst>
      <p:ext uri="{BB962C8B-B14F-4D97-AF65-F5344CB8AC3E}">
        <p14:creationId xmlns:p14="http://schemas.microsoft.com/office/powerpoint/2010/main" val="1731622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95F54A-206E-45A8-9D55-B34A890A7229}"/>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8062B46E-3A97-4E7E-B06A-A1233901F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75C9BEB8-3746-412C-81F7-B8EDAD232DC3}"/>
              </a:ext>
            </a:extLst>
          </p:cNvPr>
          <p:cNvSpPr>
            <a:spLocks noGrp="1"/>
          </p:cNvSpPr>
          <p:nvPr>
            <p:ph type="dt" sz="half" idx="10"/>
          </p:nvPr>
        </p:nvSpPr>
        <p:spPr/>
        <p:txBody>
          <a:bodyPr/>
          <a:lstStyle/>
          <a:p>
            <a:fld id="{B979558E-1799-49C5-9754-305E3F17B267}" type="datetimeFigureOut">
              <a:rPr lang="en-GB" smtClean="0"/>
              <a:t>21/10/2019</a:t>
            </a:fld>
            <a:endParaRPr lang="en-GB" dirty="0"/>
          </a:p>
        </p:txBody>
      </p:sp>
      <p:sp>
        <p:nvSpPr>
          <p:cNvPr id="5" name="Marcador de Posição do Rodapé 4">
            <a:extLst>
              <a:ext uri="{FF2B5EF4-FFF2-40B4-BE49-F238E27FC236}">
                <a16:creationId xmlns:a16="http://schemas.microsoft.com/office/drawing/2014/main" id="{DFBE3E3B-1BFC-4BC2-BD81-06B3622F4283}"/>
              </a:ext>
            </a:extLst>
          </p:cNvPr>
          <p:cNvSpPr>
            <a:spLocks noGrp="1"/>
          </p:cNvSpPr>
          <p:nvPr>
            <p:ph type="ftr" sz="quarter" idx="11"/>
          </p:nvPr>
        </p:nvSpPr>
        <p:spPr/>
        <p:txBody>
          <a:bodyPr/>
          <a:lstStyle/>
          <a:p>
            <a:endParaRPr lang="en-GB" dirty="0"/>
          </a:p>
        </p:txBody>
      </p:sp>
      <p:sp>
        <p:nvSpPr>
          <p:cNvPr id="6" name="Marcador de Posição do Número do Diapositivo 5">
            <a:extLst>
              <a:ext uri="{FF2B5EF4-FFF2-40B4-BE49-F238E27FC236}">
                <a16:creationId xmlns:a16="http://schemas.microsoft.com/office/drawing/2014/main" id="{B589C409-5CB3-42DE-89DF-432B4ECFFF97}"/>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257881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0D5104-9B4C-4BE6-A908-8F7D88DEDD49}"/>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04B7FC4A-B5C1-4B06-9DF8-08F7F6C23885}"/>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D39E65FA-1E5D-4F5C-9341-FADF55FD4C58}"/>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a16="http://schemas.microsoft.com/office/drawing/2014/main" id="{4FE98306-CE7F-4F63-8738-B882DFAD419B}"/>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DB454963-D1BC-45F1-827A-17FE51828E2F}"/>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15886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4BC0D41-5BA5-4814-BBF0-AC0AC66F412B}"/>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ECD31CDF-C308-4810-B916-BBF2A8EE122A}"/>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ADC8E1C0-79D1-4C8F-A0E8-BA9989880428}"/>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a16="http://schemas.microsoft.com/office/drawing/2014/main" id="{5E1CA321-740B-4162-822B-FFCB2F99D22D}"/>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E795BB87-1DAA-4F74-92C4-2E99A8BCF1ED}"/>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175992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48F22-D804-4F5F-AE5F-D05AEACF28F6}"/>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D29A4196-A5E6-49D9-A889-06C98727C507}"/>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27DAD0F1-6D4E-4258-8F18-73F208B9AB87}"/>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a16="http://schemas.microsoft.com/office/drawing/2014/main" id="{36CBAD25-63EE-4E21-8137-5F88D9A9F55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D9258D21-0E62-4C77-A03A-2951D76FE047}"/>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174938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E9499-4D32-4A34-BFA0-973B4F105BE3}"/>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0E3DB709-A7D9-41FB-929D-17EACF326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099C6057-70CA-4BEE-B589-69BD1FE6F955}"/>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5" name="Marcador de Posição do Rodapé 4">
            <a:extLst>
              <a:ext uri="{FF2B5EF4-FFF2-40B4-BE49-F238E27FC236}">
                <a16:creationId xmlns:a16="http://schemas.microsoft.com/office/drawing/2014/main" id="{54C46EA4-B385-4804-831D-49FF78EAC244}"/>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752FA01C-D5FC-4181-8A08-95DE95802F77}"/>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189411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CC19F-F346-4989-9D5F-A44F7FDB9700}"/>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5126D438-6EBB-4FA1-AF93-4ED73D4D3889}"/>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a16="http://schemas.microsoft.com/office/drawing/2014/main" id="{FD3C20B8-C0F0-4092-85FC-F7C4B4A82206}"/>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a16="http://schemas.microsoft.com/office/drawing/2014/main" id="{559253DC-184A-44E9-B516-88FCB3D47B92}"/>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6" name="Marcador de Posição do Rodapé 5">
            <a:extLst>
              <a:ext uri="{FF2B5EF4-FFF2-40B4-BE49-F238E27FC236}">
                <a16:creationId xmlns:a16="http://schemas.microsoft.com/office/drawing/2014/main" id="{AA6B71D4-2944-4CFE-9E45-96889CEE1675}"/>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F1456A23-C170-46A8-AA88-8090A626CE76}"/>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201172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1230B-D861-454D-8A40-EB8A30A98D2C}"/>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C43C6179-73C3-4BF1-9515-687656DD8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EC74E5F9-FB21-497C-AFA4-385780209A66}"/>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a16="http://schemas.microsoft.com/office/drawing/2014/main" id="{4284A5C8-9244-42C2-9E80-1563DCE85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33D40351-7379-4CA6-A4E2-F330BE7AA5FB}"/>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a16="http://schemas.microsoft.com/office/drawing/2014/main" id="{A4D1FBE9-C3A1-42C0-9CBA-0129D7953052}"/>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8" name="Marcador de Posição do Rodapé 7">
            <a:extLst>
              <a:ext uri="{FF2B5EF4-FFF2-40B4-BE49-F238E27FC236}">
                <a16:creationId xmlns:a16="http://schemas.microsoft.com/office/drawing/2014/main" id="{A1FF4212-715E-44AB-99CA-35087AB7F86D}"/>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47FD6748-838E-473A-8DD6-647AD4085D63}"/>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386073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C27CC-5966-41C8-BB37-9F5FD80D5BCE}"/>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1FDC737B-F440-446E-9DCF-6B3D3181A8B8}"/>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4" name="Marcador de Posição do Rodapé 3">
            <a:extLst>
              <a:ext uri="{FF2B5EF4-FFF2-40B4-BE49-F238E27FC236}">
                <a16:creationId xmlns:a16="http://schemas.microsoft.com/office/drawing/2014/main" id="{6C999212-3D92-491F-B86E-9BBBB4182499}"/>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2BC63D35-097E-47A7-B953-3A069A8E790A}"/>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57723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7CEEDC5E-C4D2-4FD0-9784-BA0F4A3DE19D}"/>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3" name="Marcador de Posição do Rodapé 2">
            <a:extLst>
              <a:ext uri="{FF2B5EF4-FFF2-40B4-BE49-F238E27FC236}">
                <a16:creationId xmlns:a16="http://schemas.microsoft.com/office/drawing/2014/main" id="{C771B4E8-7507-49FF-9ABC-B86966A814B8}"/>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FA4E90EB-3A5A-493F-A882-2FF2D1C8F4EC}"/>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29021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AA929-14DA-4691-91E5-C32888E6034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3B542F21-8F6D-4331-A7D4-493D8FEA1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a16="http://schemas.microsoft.com/office/drawing/2014/main" id="{AF9F55B1-7545-4B54-8B27-744A57610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26B2017A-CD83-4262-8ABB-EFB39F397C1D}"/>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6" name="Marcador de Posição do Rodapé 5">
            <a:extLst>
              <a:ext uri="{FF2B5EF4-FFF2-40B4-BE49-F238E27FC236}">
                <a16:creationId xmlns:a16="http://schemas.microsoft.com/office/drawing/2014/main" id="{DCE1FF18-5300-451C-A690-24F4418F64B1}"/>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F0039CEB-ECFB-42C3-B3D0-A8627241778F}"/>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409472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636C-A513-4293-B58D-FDBA888282F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13A84BD4-2BB3-4031-B0BB-D085DDA6A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a16="http://schemas.microsoft.com/office/drawing/2014/main" id="{10E5D91C-FC41-439E-A27B-2390038BF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B3E646AC-96EC-43BE-A1C2-E28851B741F9}"/>
              </a:ext>
            </a:extLst>
          </p:cNvPr>
          <p:cNvSpPr>
            <a:spLocks noGrp="1"/>
          </p:cNvSpPr>
          <p:nvPr>
            <p:ph type="dt" sz="half" idx="10"/>
          </p:nvPr>
        </p:nvSpPr>
        <p:spPr/>
        <p:txBody>
          <a:bodyPr/>
          <a:lstStyle/>
          <a:p>
            <a:fld id="{B979558E-1799-49C5-9754-305E3F17B267}" type="datetimeFigureOut">
              <a:rPr lang="en-GB" smtClean="0"/>
              <a:t>21/10/2019</a:t>
            </a:fld>
            <a:endParaRPr lang="en-GB"/>
          </a:p>
        </p:txBody>
      </p:sp>
      <p:sp>
        <p:nvSpPr>
          <p:cNvPr id="6" name="Marcador de Posição do Rodapé 5">
            <a:extLst>
              <a:ext uri="{FF2B5EF4-FFF2-40B4-BE49-F238E27FC236}">
                <a16:creationId xmlns:a16="http://schemas.microsoft.com/office/drawing/2014/main" id="{65F6B743-A8D3-473A-8C53-1AB85EFE92E4}"/>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E40CDF42-A9AA-4B73-8EFD-71F69CFF0AE6}"/>
              </a:ext>
            </a:extLst>
          </p:cNvPr>
          <p:cNvSpPr>
            <a:spLocks noGrp="1"/>
          </p:cNvSpPr>
          <p:nvPr>
            <p:ph type="sldNum" sz="quarter" idx="12"/>
          </p:nvPr>
        </p:nvSpPr>
        <p:spPr/>
        <p:txBody>
          <a:bodyPr/>
          <a:lstStyle/>
          <a:p>
            <a:fld id="{4481E2F1-1C73-4000-A2AB-D85D11DEBF36}" type="slidenum">
              <a:rPr lang="en-GB" smtClean="0"/>
              <a:t>‹N°›</a:t>
            </a:fld>
            <a:endParaRPr lang="en-GB"/>
          </a:p>
        </p:txBody>
      </p:sp>
    </p:spTree>
    <p:extLst>
      <p:ext uri="{BB962C8B-B14F-4D97-AF65-F5344CB8AC3E}">
        <p14:creationId xmlns:p14="http://schemas.microsoft.com/office/powerpoint/2010/main" val="178567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7B9DE93E-43E2-4FF9-9B35-BCD70D477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324268B3-B9B0-46C4-84F6-B0C337BD3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C3E4B6D3-D880-42FC-BB8F-DFD9921AA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pt-PT" dirty="0"/>
              <a:t>24/25 </a:t>
            </a:r>
            <a:r>
              <a:rPr lang="pt-PT" dirty="0" err="1"/>
              <a:t>October</a:t>
            </a:r>
            <a:r>
              <a:rPr lang="pt-PT" dirty="0"/>
              <a:t> 2019</a:t>
            </a:r>
            <a:endParaRPr lang="en-GB" dirty="0"/>
          </a:p>
        </p:txBody>
      </p:sp>
      <p:sp>
        <p:nvSpPr>
          <p:cNvPr id="5" name="Marcador de Posição do Rodapé 4">
            <a:extLst>
              <a:ext uri="{FF2B5EF4-FFF2-40B4-BE49-F238E27FC236}">
                <a16:creationId xmlns:a16="http://schemas.microsoft.com/office/drawing/2014/main" id="{7D4EFCC5-8F55-4150-B6C2-776DE3DA3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PT" dirty="0" err="1"/>
              <a:t>Port</a:t>
            </a:r>
            <a:r>
              <a:rPr lang="pt-PT" dirty="0"/>
              <a:t> </a:t>
            </a:r>
            <a:r>
              <a:rPr lang="pt-PT" dirty="0" err="1"/>
              <a:t>Center</a:t>
            </a:r>
            <a:r>
              <a:rPr lang="pt-PT" dirty="0"/>
              <a:t> Network - Bilbao</a:t>
            </a:r>
            <a:endParaRPr lang="en-GB" dirty="0"/>
          </a:p>
        </p:txBody>
      </p:sp>
      <p:sp>
        <p:nvSpPr>
          <p:cNvPr id="6" name="Marcador de Posição do Número do Diapositivo 5">
            <a:extLst>
              <a:ext uri="{FF2B5EF4-FFF2-40B4-BE49-F238E27FC236}">
                <a16:creationId xmlns:a16="http://schemas.microsoft.com/office/drawing/2014/main" id="{E9AEA632-7BF8-45D1-A222-3D5EED188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AIVP</a:t>
            </a:r>
          </a:p>
        </p:txBody>
      </p:sp>
      <p:pic>
        <p:nvPicPr>
          <p:cNvPr id="8" name="Imagem 7">
            <a:extLst>
              <a:ext uri="{FF2B5EF4-FFF2-40B4-BE49-F238E27FC236}">
                <a16:creationId xmlns:a16="http://schemas.microsoft.com/office/drawing/2014/main" id="{1BBD9299-4E56-42E5-BF92-2FD800F9287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00586" y="6299264"/>
            <a:ext cx="1019963" cy="479295"/>
          </a:xfrm>
          <a:prstGeom prst="rect">
            <a:avLst/>
          </a:prstGeom>
        </p:spPr>
      </p:pic>
    </p:spTree>
    <p:extLst>
      <p:ext uri="{BB962C8B-B14F-4D97-AF65-F5344CB8AC3E}">
        <p14:creationId xmlns:p14="http://schemas.microsoft.com/office/powerpoint/2010/main" val="9271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s://www.marseille-port.fr/fr/Page/16461" TargetMode="External"/><Relationship Id="rId2" Type="http://schemas.openxmlformats.org/officeDocument/2006/relationships/hyperlink" Target="https://inscriptions.usineextraordinaire.com/bienvenue" TargetMode="External"/><Relationship Id="rId1" Type="http://schemas.openxmlformats.org/officeDocument/2006/relationships/slideLayout" Target="../slideLayouts/slideLayout2.xml"/><Relationship Id="rId6" Type="http://schemas.openxmlformats.org/officeDocument/2006/relationships/hyperlink" Target="https://www.marseille-port.fr/fr/Accueil/" TargetMode="External"/><Relationship Id="rId5" Type="http://schemas.openxmlformats.org/officeDocument/2006/relationships/hyperlink" Target="https://www.dialoguevilleportmarseille.fr/" TargetMode="External"/><Relationship Id="rId4" Type="http://schemas.openxmlformats.org/officeDocument/2006/relationships/hyperlink" Target="http://www.marseille-port.fr/fr/Page/1834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hqprint">
            <a:extLst>
              <a:ext uri="{28A0092B-C50C-407E-A947-70E740481C1C}">
                <a14:useLocalDpi xmlns:a14="http://schemas.microsoft.com/office/drawing/2010/main" val="0"/>
              </a:ext>
            </a:extLst>
          </a:blip>
          <a:srcRect l="5164" r="4271"/>
          <a:stretch/>
        </p:blipFill>
        <p:spPr>
          <a:xfrm>
            <a:off x="2899316" y="0"/>
            <a:ext cx="9299939" cy="6858000"/>
          </a:xfrm>
          <a:prstGeom prst="rect">
            <a:avLst/>
          </a:prstGeom>
        </p:spPr>
      </p:pic>
      <p:sp>
        <p:nvSpPr>
          <p:cNvPr id="8" name="CaixaDeTexto 7">
            <a:extLst>
              <a:ext uri="{FF2B5EF4-FFF2-40B4-BE49-F238E27FC236}">
                <a16:creationId xmlns:a16="http://schemas.microsoft.com/office/drawing/2014/main" id="{0137EC6E-D197-4363-BD1C-FF5C17380696}"/>
              </a:ext>
            </a:extLst>
          </p:cNvPr>
          <p:cNvSpPr txBox="1"/>
          <p:nvPr/>
        </p:nvSpPr>
        <p:spPr>
          <a:xfrm>
            <a:off x="2901639" y="334576"/>
            <a:ext cx="8431339" cy="707886"/>
          </a:xfrm>
          <a:prstGeom prst="rect">
            <a:avLst/>
          </a:prstGeom>
          <a:solidFill>
            <a:schemeClr val="bg1">
              <a:alpha val="63000"/>
            </a:schemeClr>
          </a:solidFill>
        </p:spPr>
        <p:txBody>
          <a:bodyPr wrap="square" rtlCol="0">
            <a:spAutoFit/>
          </a:bodyPr>
          <a:lstStyle/>
          <a:p>
            <a:r>
              <a:rPr lang="en-US" sz="4000" spc="300" dirty="0" smtClean="0"/>
              <a:t>Grand Port Maritime de Marseille</a:t>
            </a:r>
            <a:endParaRPr lang="en-US" sz="4000" spc="300" dirty="0"/>
          </a:p>
        </p:txBody>
      </p:sp>
      <p:sp>
        <p:nvSpPr>
          <p:cNvPr id="9" name="CaixaDeTexto 8">
            <a:extLst>
              <a:ext uri="{FF2B5EF4-FFF2-40B4-BE49-F238E27FC236}">
                <a16:creationId xmlns:a16="http://schemas.microsoft.com/office/drawing/2014/main" id="{9B9A2677-72EC-495F-894A-F86B5C232FE1}"/>
              </a:ext>
            </a:extLst>
          </p:cNvPr>
          <p:cNvSpPr txBox="1"/>
          <p:nvPr/>
        </p:nvSpPr>
        <p:spPr>
          <a:xfrm>
            <a:off x="41945" y="3017047"/>
            <a:ext cx="2701077" cy="3354765"/>
          </a:xfrm>
          <a:prstGeom prst="rect">
            <a:avLst/>
          </a:prstGeom>
          <a:noFill/>
        </p:spPr>
        <p:txBody>
          <a:bodyPr wrap="square" rtlCol="0">
            <a:spAutoFit/>
          </a:bodyPr>
          <a:lstStyle/>
          <a:p>
            <a:pPr>
              <a:spcAft>
                <a:spcPts val="1200"/>
              </a:spcAft>
            </a:pPr>
            <a:r>
              <a:rPr lang="pt-PT" sz="1600" b="1" dirty="0"/>
              <a:t>Name: </a:t>
            </a:r>
            <a:r>
              <a:rPr lang="pt-PT" sz="1600" b="1" dirty="0" smtClean="0"/>
              <a:t>Claire Hallé </a:t>
            </a:r>
            <a:endParaRPr lang="pt-PT" sz="1600" b="1" dirty="0"/>
          </a:p>
          <a:p>
            <a:r>
              <a:rPr lang="pt-PT" sz="1600" b="1" dirty="0"/>
              <a:t>Position</a:t>
            </a:r>
            <a:r>
              <a:rPr lang="pt-PT" sz="1600" b="1" dirty="0" smtClean="0"/>
              <a:t>: In Charge of City-Port Partnership and Projects</a:t>
            </a:r>
          </a:p>
          <a:p>
            <a:r>
              <a:rPr lang="pt-PT" sz="1600" b="1" dirty="0" smtClean="0"/>
              <a:t>Head Office / City-Port Department</a:t>
            </a:r>
            <a:endParaRPr lang="pt-PT" sz="1600" b="1" dirty="0"/>
          </a:p>
          <a:p>
            <a:pPr>
              <a:spcBef>
                <a:spcPts val="1200"/>
              </a:spcBef>
            </a:pPr>
            <a:r>
              <a:rPr lang="pt-PT" sz="1600" b="1" dirty="0"/>
              <a:t>Contact: </a:t>
            </a:r>
            <a:r>
              <a:rPr lang="pt-PT" sz="1600" dirty="0" smtClean="0"/>
              <a:t>claire.halle@marseille-port.fr</a:t>
            </a:r>
            <a:endParaRPr lang="pt-PT" sz="1600" dirty="0"/>
          </a:p>
          <a:p>
            <a:endParaRPr lang="pt-PT" sz="800" dirty="0"/>
          </a:p>
          <a:p>
            <a:pPr>
              <a:spcBef>
                <a:spcPts val="1200"/>
              </a:spcBef>
            </a:pPr>
            <a:r>
              <a:rPr lang="en-GB" sz="1200" dirty="0" smtClean="0"/>
              <a:t>2 “Port </a:t>
            </a:r>
            <a:r>
              <a:rPr lang="en-GB" sz="1200" dirty="0" err="1" smtClean="0"/>
              <a:t>Centers</a:t>
            </a:r>
            <a:r>
              <a:rPr lang="en-GB" sz="1200" dirty="0" smtClean="0"/>
              <a:t>” in </a:t>
            </a:r>
            <a:r>
              <a:rPr lang="en-GB" sz="1200" dirty="0" err="1" smtClean="0"/>
              <a:t>Fos</a:t>
            </a:r>
            <a:endParaRPr lang="en-GB" sz="1200" dirty="0" smtClean="0"/>
          </a:p>
          <a:p>
            <a:pPr>
              <a:spcBef>
                <a:spcPts val="1200"/>
              </a:spcBef>
            </a:pPr>
            <a:r>
              <a:rPr lang="en-GB" sz="1200" dirty="0" smtClean="0"/>
              <a:t>No “Port </a:t>
            </a:r>
            <a:r>
              <a:rPr lang="en-GB" sz="1200" dirty="0" err="1" smtClean="0"/>
              <a:t>Center</a:t>
            </a:r>
            <a:r>
              <a:rPr lang="en-GB" sz="1200" dirty="0" smtClean="0"/>
              <a:t>” yet in Marseille</a:t>
            </a:r>
            <a:endParaRPr lang="en-GB" sz="1200" dirty="0"/>
          </a:p>
          <a:p>
            <a:endParaRPr lang="pt-PT" sz="1400" dirty="0"/>
          </a:p>
          <a:p>
            <a:endParaRPr lang="pt-PT" sz="1400" dirty="0"/>
          </a:p>
        </p:txBody>
      </p:sp>
      <p:pic>
        <p:nvPicPr>
          <p:cNvPr id="3" name="Imag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8294" y="-159427"/>
            <a:ext cx="3295170" cy="1526411"/>
          </a:xfrm>
          <a:prstGeom prst="rect">
            <a:avLst/>
          </a:prstGeom>
        </p:spPr>
      </p:pic>
      <p:pic>
        <p:nvPicPr>
          <p:cNvPr id="4" name="Image 3"/>
          <p:cNvPicPr>
            <a:picLocks noChangeAspect="1"/>
          </p:cNvPicPr>
          <p:nvPr/>
        </p:nvPicPr>
        <p:blipFill>
          <a:blip r:embed="rId4"/>
          <a:stretch>
            <a:fillRect/>
          </a:stretch>
        </p:blipFill>
        <p:spPr>
          <a:xfrm>
            <a:off x="152195" y="1238004"/>
            <a:ext cx="1694474" cy="1611528"/>
          </a:xfrm>
          <a:prstGeom prst="rect">
            <a:avLst/>
          </a:prstGeom>
        </p:spPr>
      </p:pic>
    </p:spTree>
    <p:extLst>
      <p:ext uri="{BB962C8B-B14F-4D97-AF65-F5344CB8AC3E}">
        <p14:creationId xmlns:p14="http://schemas.microsoft.com/office/powerpoint/2010/main" val="22060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321" y="1885220"/>
            <a:ext cx="4408679" cy="1787540"/>
          </a:xfrm>
          <a:prstGeom prst="rect">
            <a:avLst/>
          </a:prstGeom>
        </p:spPr>
      </p:pic>
      <p:graphicFrame>
        <p:nvGraphicFramePr>
          <p:cNvPr id="4" name="Tabela 3">
            <a:extLst>
              <a:ext uri="{FF2B5EF4-FFF2-40B4-BE49-F238E27FC236}">
                <a16:creationId xmlns:a16="http://schemas.microsoft.com/office/drawing/2014/main" id="{0CB06731-9D62-45C2-9D4D-CBDEE36E3310}"/>
              </a:ext>
            </a:extLst>
          </p:cNvPr>
          <p:cNvGraphicFramePr>
            <a:graphicFrameLocks noGrp="1"/>
          </p:cNvGraphicFramePr>
          <p:nvPr>
            <p:extLst>
              <p:ext uri="{D42A27DB-BD31-4B8C-83A1-F6EECF244321}">
                <p14:modId xmlns:p14="http://schemas.microsoft.com/office/powerpoint/2010/main" val="224537200"/>
              </p:ext>
            </p:extLst>
          </p:nvPr>
        </p:nvGraphicFramePr>
        <p:xfrm>
          <a:off x="7783320" y="5318241"/>
          <a:ext cx="4213832" cy="826655"/>
        </p:xfrm>
        <a:graphic>
          <a:graphicData uri="http://schemas.openxmlformats.org/drawingml/2006/table">
            <a:tbl>
              <a:tblPr firstRow="1" firstCol="1" bandRow="1">
                <a:tableStyleId>{5C22544A-7EE6-4342-B048-85BDC9FD1C3A}</a:tableStyleId>
              </a:tblPr>
              <a:tblGrid>
                <a:gridCol w="1249844">
                  <a:extLst>
                    <a:ext uri="{9D8B030D-6E8A-4147-A177-3AD203B41FA5}">
                      <a16:colId xmlns:a16="http://schemas.microsoft.com/office/drawing/2014/main" val="149920857"/>
                    </a:ext>
                  </a:extLst>
                </a:gridCol>
                <a:gridCol w="987996">
                  <a:extLst>
                    <a:ext uri="{9D8B030D-6E8A-4147-A177-3AD203B41FA5}">
                      <a16:colId xmlns:a16="http://schemas.microsoft.com/office/drawing/2014/main" val="1858767249"/>
                    </a:ext>
                  </a:extLst>
                </a:gridCol>
                <a:gridCol w="987996">
                  <a:extLst>
                    <a:ext uri="{9D8B030D-6E8A-4147-A177-3AD203B41FA5}">
                      <a16:colId xmlns:a16="http://schemas.microsoft.com/office/drawing/2014/main" val="2983572059"/>
                    </a:ext>
                  </a:extLst>
                </a:gridCol>
                <a:gridCol w="987996">
                  <a:extLst>
                    <a:ext uri="{9D8B030D-6E8A-4147-A177-3AD203B41FA5}">
                      <a16:colId xmlns:a16="http://schemas.microsoft.com/office/drawing/2014/main" val="571932325"/>
                    </a:ext>
                  </a:extLst>
                </a:gridCol>
              </a:tblGrid>
              <a:tr h="254458">
                <a:tc>
                  <a:txBody>
                    <a:bodyPr/>
                    <a:lstStyle/>
                    <a:p>
                      <a:pPr>
                        <a:spcAft>
                          <a:spcPts val="0"/>
                        </a:spcAft>
                      </a:pPr>
                      <a:r>
                        <a:rPr lang="en-GB" sz="1400" kern="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PT" sz="1400" kern="1200" dirty="0">
                          <a:effectLst/>
                        </a:rPr>
                        <a:t>2017</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PT" sz="1400" kern="1200" dirty="0">
                          <a:effectLst/>
                        </a:rPr>
                        <a:t>2018</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PT" sz="1400" kern="1200">
                          <a:effectLst/>
                        </a:rPr>
                        <a:t>2019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2799199"/>
                  </a:ext>
                </a:extLst>
              </a:tr>
              <a:tr h="236917">
                <a:tc>
                  <a:txBody>
                    <a:bodyPr/>
                    <a:lstStyle/>
                    <a:p>
                      <a:pPr>
                        <a:spcAft>
                          <a:spcPts val="0"/>
                        </a:spcAft>
                      </a:pPr>
                      <a:r>
                        <a:rPr lang="en-US" sz="1200" kern="1200" noProof="0" dirty="0">
                          <a:effectLst/>
                        </a:rPr>
                        <a:t>Nº of </a:t>
                      </a:r>
                      <a:r>
                        <a:rPr lang="en-US" sz="1200" kern="1200" noProof="0" dirty="0" smtClean="0">
                          <a:effectLst/>
                        </a:rPr>
                        <a:t>visitors</a:t>
                      </a:r>
                      <a:endParaRPr lang="en-US" sz="12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gn="ctr">
                        <a:spcAft>
                          <a:spcPts val="0"/>
                        </a:spcAft>
                      </a:pPr>
                      <a:r>
                        <a:rPr lang="pt-PT" sz="1400" kern="1200" dirty="0">
                          <a:effectLst/>
                        </a:rPr>
                        <a:t> </a:t>
                      </a:r>
                      <a:r>
                        <a:rPr lang="pt-PT" sz="1100" kern="1200" dirty="0" smtClean="0">
                          <a:effectLst/>
                        </a:rPr>
                        <a:t>PCF1 ≈</a:t>
                      </a:r>
                      <a:r>
                        <a:rPr lang="pt-PT" sz="1100" kern="1200" baseline="0" dirty="0" smtClean="0">
                          <a:effectLst/>
                        </a:rPr>
                        <a:t> 4000/year</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1075371"/>
                  </a:ext>
                </a:extLst>
              </a:tr>
              <a:tr h="281721">
                <a:tc>
                  <a:txBody>
                    <a:bodyPr/>
                    <a:lstStyle/>
                    <a:p>
                      <a:pPr>
                        <a:spcAft>
                          <a:spcPts val="0"/>
                        </a:spcAft>
                      </a:pP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N°</a:t>
                      </a:r>
                      <a:r>
                        <a:rPr lang="en-GB" sz="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of days of use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100" dirty="0" smtClean="0">
                          <a:effectLst/>
                          <a:latin typeface="Calibri" panose="020F0502020204030204" pitchFamily="34" charset="0"/>
                          <a:ea typeface="Times New Roman" panose="02020603050405020304" pitchFamily="18" charset="0"/>
                          <a:cs typeface="Times New Roman" panose="02020603050405020304" pitchFamily="18" charset="0"/>
                        </a:rPr>
                        <a:t>PCF1 = 162</a:t>
                      </a:r>
                    </a:p>
                  </a:txBody>
                  <a:tcPr marL="68580" marR="68580" marT="0" marB="0"/>
                </a:tc>
                <a:tc>
                  <a:txBody>
                    <a:bodyPr/>
                    <a:lstStyle/>
                    <a:p>
                      <a:pPr algn="ctr">
                        <a:spcAft>
                          <a:spcPts val="0"/>
                        </a:spcAft>
                      </a:pPr>
                      <a:r>
                        <a:rPr lang="en-GB" sz="1100" dirty="0" smtClean="0">
                          <a:effectLst/>
                          <a:latin typeface="Calibri" panose="020F0502020204030204" pitchFamily="34" charset="0"/>
                          <a:ea typeface="Times New Roman" panose="02020603050405020304" pitchFamily="18" charset="0"/>
                          <a:cs typeface="Times New Roman" panose="02020603050405020304" pitchFamily="18" charset="0"/>
                        </a:rPr>
                        <a:t>PCF1 = 158</a:t>
                      </a:r>
                    </a:p>
                    <a:p>
                      <a:pPr algn="ctr">
                        <a:spcAft>
                          <a:spcPts val="0"/>
                        </a:spcAft>
                      </a:pPr>
                      <a:r>
                        <a:rPr lang="en-GB" sz="1100" dirty="0" smtClean="0">
                          <a:effectLst/>
                          <a:latin typeface="Calibri" panose="020F0502020204030204" pitchFamily="34" charset="0"/>
                          <a:ea typeface="Times New Roman" panose="02020603050405020304" pitchFamily="18" charset="0"/>
                          <a:cs typeface="Times New Roman" panose="02020603050405020304" pitchFamily="18" charset="0"/>
                        </a:rPr>
                        <a:t>PCF2 = 27</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100" dirty="0" smtClean="0">
                          <a:effectLst/>
                          <a:latin typeface="Calibri" panose="020F0502020204030204" pitchFamily="34" charset="0"/>
                          <a:ea typeface="Times New Roman" panose="02020603050405020304" pitchFamily="18" charset="0"/>
                          <a:cs typeface="Times New Roman" panose="02020603050405020304" pitchFamily="18" charset="0"/>
                        </a:rPr>
                        <a:t>PCF1 = 76</a:t>
                      </a:r>
                    </a:p>
                    <a:p>
                      <a:pPr algn="ctr">
                        <a:spcAft>
                          <a:spcPts val="0"/>
                        </a:spcAft>
                      </a:pPr>
                      <a:r>
                        <a:rPr lang="en-GB" sz="1100" dirty="0" smtClean="0">
                          <a:effectLst/>
                          <a:latin typeface="Calibri" panose="020F0502020204030204" pitchFamily="34" charset="0"/>
                          <a:ea typeface="Times New Roman" panose="02020603050405020304" pitchFamily="18" charset="0"/>
                          <a:cs typeface="Times New Roman" panose="02020603050405020304" pitchFamily="18" charset="0"/>
                        </a:rPr>
                        <a:t>PCF2 = 77</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2767661"/>
                  </a:ext>
                </a:extLst>
              </a:tr>
            </a:tbl>
          </a:graphicData>
        </a:graphic>
      </p:graphicFrame>
      <p:sp>
        <p:nvSpPr>
          <p:cNvPr id="5" name="CaixaDeTexto 4">
            <a:extLst>
              <a:ext uri="{FF2B5EF4-FFF2-40B4-BE49-F238E27FC236}">
                <a16:creationId xmlns:a16="http://schemas.microsoft.com/office/drawing/2014/main" id="{3067B460-90F7-4436-8A56-D6527D6ADF8E}"/>
              </a:ext>
            </a:extLst>
          </p:cNvPr>
          <p:cNvSpPr txBox="1"/>
          <p:nvPr/>
        </p:nvSpPr>
        <p:spPr>
          <a:xfrm>
            <a:off x="443614" y="187268"/>
            <a:ext cx="10821285" cy="646331"/>
          </a:xfrm>
          <a:prstGeom prst="rect">
            <a:avLst/>
          </a:prstGeom>
          <a:solidFill>
            <a:schemeClr val="bg1">
              <a:alpha val="63000"/>
            </a:schemeClr>
          </a:solidFill>
        </p:spPr>
        <p:txBody>
          <a:bodyPr wrap="square" rtlCol="0">
            <a:spAutoFit/>
          </a:bodyPr>
          <a:lstStyle/>
          <a:p>
            <a:r>
              <a:rPr lang="en-US" sz="3600" spc="300" dirty="0" smtClean="0"/>
              <a:t>Key Data of </a:t>
            </a:r>
            <a:r>
              <a:rPr lang="en-US" sz="3600" spc="300" dirty="0" err="1" smtClean="0"/>
              <a:t>Fos</a:t>
            </a:r>
            <a:r>
              <a:rPr lang="en-US" sz="3600" spc="300" dirty="0" smtClean="0"/>
              <a:t> Port Centers</a:t>
            </a:r>
            <a:endParaRPr lang="en-US" sz="3600" spc="300" dirty="0"/>
          </a:p>
        </p:txBody>
      </p:sp>
      <p:sp>
        <p:nvSpPr>
          <p:cNvPr id="6" name="Retângulo 5">
            <a:extLst>
              <a:ext uri="{FF2B5EF4-FFF2-40B4-BE49-F238E27FC236}">
                <a16:creationId xmlns:a16="http://schemas.microsoft.com/office/drawing/2014/main" id="{D7944267-8545-43CF-8E61-A99C4E6D66E0}"/>
              </a:ext>
            </a:extLst>
          </p:cNvPr>
          <p:cNvSpPr/>
          <p:nvPr/>
        </p:nvSpPr>
        <p:spPr>
          <a:xfrm>
            <a:off x="434378" y="919719"/>
            <a:ext cx="7065550" cy="4570482"/>
          </a:xfrm>
          <a:prstGeom prst="rect">
            <a:avLst/>
          </a:prstGeom>
        </p:spPr>
        <p:txBody>
          <a:bodyPr wrap="square">
            <a:spAutoFit/>
          </a:bodyPr>
          <a:lstStyle/>
          <a:p>
            <a:pPr marL="176213" indent="-176213">
              <a:spcBef>
                <a:spcPts val="300"/>
              </a:spcBef>
              <a:spcAft>
                <a:spcPts val="300"/>
              </a:spcAft>
              <a:buFont typeface="Arial" panose="020B0604020202020204" pitchFamily="34" charset="0"/>
              <a:buChar char="•"/>
            </a:pPr>
            <a:r>
              <a:rPr lang="en-US" sz="1100" dirty="0"/>
              <a:t>On Thursday, </a:t>
            </a:r>
            <a:r>
              <a:rPr lang="en-US" sz="1100" b="1" dirty="0"/>
              <a:t>September 14, 2017 the port of Marseille </a:t>
            </a:r>
            <a:r>
              <a:rPr lang="en-US" sz="1100" b="1" dirty="0" err="1"/>
              <a:t>Fos</a:t>
            </a:r>
            <a:r>
              <a:rPr lang="en-US" sz="1100" b="1" dirty="0"/>
              <a:t>, the Chamber of Commerce and Industry, the Department, the Metropolis as well as the cities of Marseille, Port-Saint-Louis-du-Rhone, Port-de-</a:t>
            </a:r>
            <a:r>
              <a:rPr lang="en-US" sz="1100" b="1" dirty="0" err="1"/>
              <a:t>Bouc</a:t>
            </a:r>
            <a:r>
              <a:rPr lang="en-US" sz="1100" b="1" dirty="0"/>
              <a:t> and </a:t>
            </a:r>
            <a:r>
              <a:rPr lang="en-US" sz="1100" b="1" dirty="0" err="1"/>
              <a:t>Fos</a:t>
            </a:r>
            <a:r>
              <a:rPr lang="en-US" sz="1100" b="1" dirty="0"/>
              <a:t>- sur-</a:t>
            </a:r>
            <a:r>
              <a:rPr lang="en-US" sz="1100" b="1" dirty="0" err="1"/>
              <a:t>Mer</a:t>
            </a:r>
            <a:r>
              <a:rPr lang="en-US" sz="1100" b="1" dirty="0"/>
              <a:t> have signed "the charter missions of a port center" alongside the AIVP</a:t>
            </a:r>
            <a:r>
              <a:rPr lang="en-US" sz="1100" dirty="0"/>
              <a:t>, the international association of port cities</a:t>
            </a:r>
            <a:r>
              <a:rPr lang="en-US" sz="1100" dirty="0" smtClean="0"/>
              <a:t>.</a:t>
            </a:r>
            <a:endParaRPr lang="en-GB" sz="1100" dirty="0" smtClean="0"/>
          </a:p>
          <a:p>
            <a:pPr marL="176213" indent="-176213">
              <a:spcBef>
                <a:spcPts val="300"/>
              </a:spcBef>
              <a:spcAft>
                <a:spcPts val="300"/>
              </a:spcAft>
              <a:buFont typeface="Arial" panose="020B0604020202020204" pitchFamily="34" charset="0"/>
              <a:buChar char="•"/>
            </a:pPr>
            <a:r>
              <a:rPr lang="en-GB" sz="1100" dirty="0" smtClean="0"/>
              <a:t>Your </a:t>
            </a:r>
            <a:r>
              <a:rPr lang="en-GB" sz="1100" dirty="0"/>
              <a:t>Port </a:t>
            </a:r>
            <a:r>
              <a:rPr lang="en-GB" sz="1100" dirty="0" err="1"/>
              <a:t>Center</a:t>
            </a:r>
            <a:r>
              <a:rPr lang="en-GB" sz="1100" dirty="0"/>
              <a:t> (building or platform</a:t>
            </a:r>
            <a:r>
              <a:rPr lang="en-GB" sz="1100" dirty="0" smtClean="0"/>
              <a:t>): </a:t>
            </a:r>
            <a:r>
              <a:rPr lang="en-GB" sz="1100" b="1" dirty="0" smtClean="0"/>
              <a:t>Port </a:t>
            </a:r>
            <a:r>
              <a:rPr lang="en-GB" sz="1100" b="1" dirty="0" err="1" smtClean="0"/>
              <a:t>Center</a:t>
            </a:r>
            <a:r>
              <a:rPr lang="en-GB" sz="1100" b="1" dirty="0" smtClean="0"/>
              <a:t> </a:t>
            </a:r>
            <a:r>
              <a:rPr lang="en-GB" sz="1100" b="1" dirty="0" err="1" smtClean="0"/>
              <a:t>Fos</a:t>
            </a:r>
            <a:r>
              <a:rPr lang="en-GB" sz="1100" b="1" dirty="0" smtClean="0"/>
              <a:t> 1 &amp; Port </a:t>
            </a:r>
            <a:r>
              <a:rPr lang="en-GB" sz="1100" b="1" dirty="0" err="1" smtClean="0"/>
              <a:t>Center</a:t>
            </a:r>
            <a:r>
              <a:rPr lang="en-GB" sz="1100" b="1" dirty="0" smtClean="0"/>
              <a:t> </a:t>
            </a:r>
            <a:r>
              <a:rPr lang="en-GB" sz="1100" b="1" dirty="0" err="1" smtClean="0"/>
              <a:t>Fos</a:t>
            </a:r>
            <a:r>
              <a:rPr lang="en-GB" sz="1100" b="1" dirty="0" smtClean="0"/>
              <a:t> 2</a:t>
            </a:r>
            <a:endParaRPr lang="en-GB" sz="1100" b="1" dirty="0"/>
          </a:p>
          <a:p>
            <a:pPr marL="176213" indent="-176213">
              <a:spcBef>
                <a:spcPts val="300"/>
              </a:spcBef>
              <a:spcAft>
                <a:spcPts val="300"/>
              </a:spcAft>
              <a:buFont typeface="Arial" panose="020B0604020202020204" pitchFamily="34" charset="0"/>
              <a:buChar char="•"/>
            </a:pPr>
            <a:r>
              <a:rPr lang="en-GB" sz="1100" dirty="0"/>
              <a:t>Year of creation: </a:t>
            </a:r>
            <a:endParaRPr lang="en-GB" sz="1100" dirty="0" smtClean="0"/>
          </a:p>
          <a:p>
            <a:pPr marL="742950" lvl="1" indent="-285750">
              <a:spcAft>
                <a:spcPts val="300"/>
              </a:spcAft>
              <a:buFont typeface="Arial" panose="020B0604020202020204" pitchFamily="34" charset="0"/>
              <a:buChar char="•"/>
            </a:pPr>
            <a:r>
              <a:rPr lang="en-GB" sz="1100" dirty="0" smtClean="0"/>
              <a:t>PCF1 : built before 1980 (“CIPAM”), renamed “Port </a:t>
            </a:r>
            <a:r>
              <a:rPr lang="en-GB" sz="1100" dirty="0" err="1" smtClean="0"/>
              <a:t>Center</a:t>
            </a:r>
            <a:r>
              <a:rPr lang="en-GB" sz="1100" dirty="0" smtClean="0"/>
              <a:t> </a:t>
            </a:r>
            <a:r>
              <a:rPr lang="en-GB" sz="1100" dirty="0" err="1" smtClean="0"/>
              <a:t>Fos</a:t>
            </a:r>
            <a:r>
              <a:rPr lang="en-GB" sz="1100" dirty="0" smtClean="0"/>
              <a:t> 1” in 2016, and renovated in 2019</a:t>
            </a:r>
          </a:p>
          <a:p>
            <a:pPr marL="742950" lvl="1" indent="-285750">
              <a:spcAft>
                <a:spcPts val="300"/>
              </a:spcAft>
              <a:buFont typeface="Arial" panose="020B0604020202020204" pitchFamily="34" charset="0"/>
              <a:buChar char="•"/>
            </a:pPr>
            <a:r>
              <a:rPr lang="en-GB" sz="1100" dirty="0" smtClean="0"/>
              <a:t>PCF2 : built in 2010 (“</a:t>
            </a:r>
            <a:r>
              <a:rPr lang="en-GB" sz="1100" dirty="0" err="1" smtClean="0"/>
              <a:t>Pavillon</a:t>
            </a:r>
            <a:r>
              <a:rPr lang="en-GB" sz="1100" dirty="0" smtClean="0"/>
              <a:t> 2XL”), renamed “Port </a:t>
            </a:r>
            <a:r>
              <a:rPr lang="en-GB" sz="1100" dirty="0" err="1" smtClean="0"/>
              <a:t>Center</a:t>
            </a:r>
            <a:r>
              <a:rPr lang="en-GB" sz="1100" dirty="0" smtClean="0"/>
              <a:t> </a:t>
            </a:r>
            <a:r>
              <a:rPr lang="en-GB" sz="1100" dirty="0" err="1" smtClean="0"/>
              <a:t>Fos</a:t>
            </a:r>
            <a:r>
              <a:rPr lang="en-GB" sz="1100" dirty="0" smtClean="0"/>
              <a:t> 2” in 2017</a:t>
            </a:r>
            <a:endParaRPr lang="en-GB" sz="1100" dirty="0"/>
          </a:p>
          <a:p>
            <a:pPr marL="176213" indent="-176213">
              <a:spcBef>
                <a:spcPts val="300"/>
              </a:spcBef>
              <a:spcAft>
                <a:spcPts val="300"/>
              </a:spcAft>
              <a:buFont typeface="Arial" panose="020B0604020202020204" pitchFamily="34" charset="0"/>
              <a:buChar char="•"/>
            </a:pPr>
            <a:r>
              <a:rPr lang="en-GB" sz="1100" dirty="0"/>
              <a:t>Actors involved (or approached</a:t>
            </a:r>
            <a:r>
              <a:rPr lang="en-GB" sz="1100" dirty="0" smtClean="0"/>
              <a:t>): </a:t>
            </a:r>
            <a:r>
              <a:rPr lang="en-US" sz="1100" dirty="0"/>
              <a:t>On September 15, 2017, partners of the Continuous Concertation were invited to show their adherence to the principles of the charter edited by the AIVP and to support the actions of appropriation of the port reality by the citizens, for the sustainable development on the territory city port</a:t>
            </a:r>
            <a:endParaRPr lang="en-GB" sz="1100" dirty="0"/>
          </a:p>
          <a:p>
            <a:pPr marL="176213" indent="-176213">
              <a:spcBef>
                <a:spcPts val="300"/>
              </a:spcBef>
              <a:spcAft>
                <a:spcPts val="300"/>
              </a:spcAft>
              <a:buFont typeface="Arial" panose="020B0604020202020204" pitchFamily="34" charset="0"/>
              <a:buChar char="•"/>
            </a:pPr>
            <a:r>
              <a:rPr lang="en-GB" sz="1100" dirty="0"/>
              <a:t>Website (insert the link if you have</a:t>
            </a:r>
            <a:r>
              <a:rPr lang="en-GB" sz="1100" dirty="0" smtClean="0"/>
              <a:t>): -</a:t>
            </a:r>
            <a:endParaRPr lang="en-GB" sz="1100" dirty="0"/>
          </a:p>
          <a:p>
            <a:pPr marL="176213" indent="-176213">
              <a:spcBef>
                <a:spcPts val="300"/>
              </a:spcBef>
              <a:spcAft>
                <a:spcPts val="300"/>
              </a:spcAft>
              <a:buFont typeface="Arial" panose="020B0604020202020204" pitchFamily="34" charset="0"/>
              <a:buChar char="•"/>
            </a:pPr>
            <a:r>
              <a:rPr lang="en-GB" sz="1100" dirty="0"/>
              <a:t>Audience (children? general public? Students ? All of them</a:t>
            </a:r>
            <a:r>
              <a:rPr lang="en-GB" sz="1100" dirty="0" smtClean="0"/>
              <a:t>?): visitors and professionals</a:t>
            </a:r>
            <a:endParaRPr lang="en-GB" sz="1100" dirty="0"/>
          </a:p>
          <a:p>
            <a:pPr marL="176213" indent="-176213">
              <a:spcBef>
                <a:spcPts val="300"/>
              </a:spcBef>
              <a:spcAft>
                <a:spcPts val="300"/>
              </a:spcAft>
              <a:buFont typeface="Arial" panose="020B0604020202020204" pitchFamily="34" charset="0"/>
              <a:buChar char="•"/>
            </a:pPr>
            <a:r>
              <a:rPr lang="en-GB" sz="1100" dirty="0" smtClean="0"/>
              <a:t>Types </a:t>
            </a:r>
            <a:r>
              <a:rPr lang="en-GB" sz="1100" dirty="0"/>
              <a:t>of use : </a:t>
            </a:r>
            <a:r>
              <a:rPr lang="en-US" sz="1100" dirty="0"/>
              <a:t>reception of delegation </a:t>
            </a:r>
            <a:r>
              <a:rPr lang="en-US" sz="1100" dirty="0" smtClean="0"/>
              <a:t>before any </a:t>
            </a:r>
            <a:r>
              <a:rPr lang="en-US" sz="1100" dirty="0"/>
              <a:t>visit of the </a:t>
            </a:r>
            <a:r>
              <a:rPr lang="en-US" sz="1100" dirty="0" err="1" smtClean="0"/>
              <a:t>Fos</a:t>
            </a:r>
            <a:r>
              <a:rPr lang="en-US" sz="1100" dirty="0" smtClean="0"/>
              <a:t> harbor area ; </a:t>
            </a:r>
            <a:r>
              <a:rPr lang="en-US" sz="1100" dirty="0"/>
              <a:t>training session of the Port Institute; meeting as part of the ongoing consultation of the port; greetings to agents; </a:t>
            </a:r>
            <a:r>
              <a:rPr lang="en-US" sz="1100" dirty="0" smtClean="0"/>
              <a:t>meetings for GPMM managing staff ; </a:t>
            </a:r>
            <a:r>
              <a:rPr lang="en-US" sz="1100" dirty="0"/>
              <a:t>colloquia; press </a:t>
            </a:r>
            <a:r>
              <a:rPr lang="en-US" sz="1100" dirty="0" smtClean="0"/>
              <a:t>conferences ; </a:t>
            </a:r>
            <a:r>
              <a:rPr lang="en-US" sz="1100" dirty="0"/>
              <a:t>customer appointments.</a:t>
            </a:r>
            <a:endParaRPr lang="en-GB" sz="1100" dirty="0"/>
          </a:p>
          <a:p>
            <a:pPr marL="176213" indent="-176213">
              <a:spcBef>
                <a:spcPts val="300"/>
              </a:spcBef>
              <a:spcAft>
                <a:spcPts val="300"/>
              </a:spcAft>
              <a:buFont typeface="Arial" panose="020B0604020202020204" pitchFamily="34" charset="0"/>
              <a:buChar char="•"/>
            </a:pPr>
            <a:r>
              <a:rPr lang="en-GB" sz="1100" dirty="0" smtClean="0"/>
              <a:t>Equipment : </a:t>
            </a:r>
          </a:p>
          <a:p>
            <a:pPr marL="742950" lvl="1" indent="-285750">
              <a:spcAft>
                <a:spcPts val="300"/>
              </a:spcAft>
              <a:buFont typeface="Arial" panose="020B0604020202020204" pitchFamily="34" charset="0"/>
              <a:buChar char="•"/>
            </a:pPr>
            <a:r>
              <a:rPr lang="en-GB" sz="1100" dirty="0" smtClean="0"/>
              <a:t>PCF1 : exhibition room + harbour and industrial area model + auditorium</a:t>
            </a:r>
          </a:p>
          <a:p>
            <a:pPr marL="742950" lvl="1" indent="-285750">
              <a:spcAft>
                <a:spcPts val="300"/>
              </a:spcAft>
              <a:buFont typeface="Arial" panose="020B0604020202020204" pitchFamily="34" charset="0"/>
              <a:buChar char="•"/>
            </a:pPr>
            <a:r>
              <a:rPr lang="en-GB" sz="1100" dirty="0" smtClean="0"/>
              <a:t>PCF2 : wood building with view on the </a:t>
            </a:r>
            <a:r>
              <a:rPr lang="en-GB" sz="1100" dirty="0" err="1" smtClean="0"/>
              <a:t>Fos</a:t>
            </a:r>
            <a:r>
              <a:rPr lang="en-GB" sz="1100" dirty="0" smtClean="0"/>
              <a:t> container terminal and the </a:t>
            </a:r>
            <a:r>
              <a:rPr lang="en-GB" sz="1100" dirty="0" err="1" smtClean="0"/>
              <a:t>Distriport</a:t>
            </a:r>
            <a:r>
              <a:rPr lang="en-GB" sz="1100" dirty="0" smtClean="0"/>
              <a:t> logistic area : meeting room + industrial area model</a:t>
            </a:r>
          </a:p>
          <a:p>
            <a:pPr marL="176213" indent="-176213">
              <a:spcBef>
                <a:spcPts val="300"/>
              </a:spcBef>
              <a:spcAft>
                <a:spcPts val="300"/>
              </a:spcAft>
              <a:buFont typeface="Arial" panose="020B0604020202020204" pitchFamily="34" charset="0"/>
              <a:buChar char="•"/>
            </a:pPr>
            <a:endParaRPr lang="en-GB" sz="1100" dirty="0"/>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b="18570"/>
          <a:stretch/>
        </p:blipFill>
        <p:spPr>
          <a:xfrm>
            <a:off x="7783321" y="0"/>
            <a:ext cx="4408679" cy="2272145"/>
          </a:xfrm>
          <a:prstGeom prst="rect">
            <a:avLst/>
          </a:prstGeom>
        </p:spPr>
      </p:pic>
      <p:pic>
        <p:nvPicPr>
          <p:cNvPr id="7" name="Imag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32205" y="3672760"/>
            <a:ext cx="2159795" cy="1412063"/>
          </a:xfrm>
          <a:prstGeom prst="rect">
            <a:avLst/>
          </a:prstGeom>
        </p:spPr>
      </p:pic>
      <p:pic>
        <p:nvPicPr>
          <p:cNvPr id="2" name="Image 1"/>
          <p:cNvPicPr>
            <a:picLocks noChangeAspect="1"/>
          </p:cNvPicPr>
          <p:nvPr/>
        </p:nvPicPr>
        <p:blipFill rotWithShape="1">
          <a:blip r:embed="rId5" cstate="hqprint">
            <a:extLst>
              <a:ext uri="{28A0092B-C50C-407E-A947-70E740481C1C}">
                <a14:useLocalDpi xmlns:a14="http://schemas.microsoft.com/office/drawing/2010/main" val="0"/>
              </a:ext>
            </a:extLst>
          </a:blip>
          <a:srcRect l="3486"/>
          <a:stretch/>
        </p:blipFill>
        <p:spPr>
          <a:xfrm>
            <a:off x="7786257" y="3439342"/>
            <a:ext cx="2382983" cy="1645481"/>
          </a:xfrm>
          <a:prstGeom prst="rect">
            <a:avLst/>
          </a:prstGeom>
        </p:spPr>
      </p:pic>
      <p:pic>
        <p:nvPicPr>
          <p:cNvPr id="9" name="Image 8"/>
          <p:cNvPicPr>
            <a:picLocks noChangeAspect="1"/>
          </p:cNvPicPr>
          <p:nvPr/>
        </p:nvPicPr>
        <p:blipFill rotWithShape="1">
          <a:blip r:embed="rId6" cstate="hqprint">
            <a:extLst>
              <a:ext uri="{28A0092B-C50C-407E-A947-70E740481C1C}">
                <a14:useLocalDpi xmlns:a14="http://schemas.microsoft.com/office/drawing/2010/main" val="0"/>
              </a:ext>
            </a:extLst>
          </a:blip>
          <a:srcRect t="10815" b="5037"/>
          <a:stretch/>
        </p:blipFill>
        <p:spPr>
          <a:xfrm>
            <a:off x="4886035" y="5301611"/>
            <a:ext cx="2466109" cy="1556390"/>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6800" y="5305843"/>
            <a:ext cx="2549236" cy="1552156"/>
          </a:xfrm>
          <a:prstGeom prst="rect">
            <a:avLst/>
          </a:prstGeom>
        </p:spPr>
      </p:pic>
      <p:pic>
        <p:nvPicPr>
          <p:cNvPr id="11" name="Image 1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0" y="5300132"/>
            <a:ext cx="2336800" cy="1557867"/>
          </a:xfrm>
          <a:prstGeom prst="rect">
            <a:avLst/>
          </a:prstGeom>
        </p:spPr>
      </p:pic>
    </p:spTree>
    <p:extLst>
      <p:ext uri="{BB962C8B-B14F-4D97-AF65-F5344CB8AC3E}">
        <p14:creationId xmlns:p14="http://schemas.microsoft.com/office/powerpoint/2010/main" val="132580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0CB06731-9D62-45C2-9D4D-CBDEE36E3310}"/>
              </a:ext>
            </a:extLst>
          </p:cNvPr>
          <p:cNvGraphicFramePr>
            <a:graphicFrameLocks noGrp="1"/>
          </p:cNvGraphicFramePr>
          <p:nvPr>
            <p:extLst>
              <p:ext uri="{D42A27DB-BD31-4B8C-83A1-F6EECF244321}">
                <p14:modId xmlns:p14="http://schemas.microsoft.com/office/powerpoint/2010/main" val="1056843237"/>
              </p:ext>
            </p:extLst>
          </p:nvPr>
        </p:nvGraphicFramePr>
        <p:xfrm>
          <a:off x="443616" y="2417944"/>
          <a:ext cx="11430000" cy="3670205"/>
        </p:xfrm>
        <a:graphic>
          <a:graphicData uri="http://schemas.openxmlformats.org/drawingml/2006/table">
            <a:tbl>
              <a:tblPr firstRow="1" firstCol="1" bandRow="1">
                <a:tableStyleId>{5C22544A-7EE6-4342-B048-85BDC9FD1C3A}</a:tableStyleId>
              </a:tblPr>
              <a:tblGrid>
                <a:gridCol w="2471366">
                  <a:extLst>
                    <a:ext uri="{9D8B030D-6E8A-4147-A177-3AD203B41FA5}">
                      <a16:colId xmlns:a16="http://schemas.microsoft.com/office/drawing/2014/main" val="149920857"/>
                    </a:ext>
                  </a:extLst>
                </a:gridCol>
                <a:gridCol w="668727">
                  <a:extLst>
                    <a:ext uri="{9D8B030D-6E8A-4147-A177-3AD203B41FA5}">
                      <a16:colId xmlns:a16="http://schemas.microsoft.com/office/drawing/2014/main" val="2657013078"/>
                    </a:ext>
                  </a:extLst>
                </a:gridCol>
                <a:gridCol w="1044047">
                  <a:extLst>
                    <a:ext uri="{9D8B030D-6E8A-4147-A177-3AD203B41FA5}">
                      <a16:colId xmlns:a16="http://schemas.microsoft.com/office/drawing/2014/main" val="1858767249"/>
                    </a:ext>
                  </a:extLst>
                </a:gridCol>
                <a:gridCol w="1048215">
                  <a:extLst>
                    <a:ext uri="{9D8B030D-6E8A-4147-A177-3AD203B41FA5}">
                      <a16:colId xmlns:a16="http://schemas.microsoft.com/office/drawing/2014/main" val="2983572059"/>
                    </a:ext>
                  </a:extLst>
                </a:gridCol>
                <a:gridCol w="6197645">
                  <a:extLst>
                    <a:ext uri="{9D8B030D-6E8A-4147-A177-3AD203B41FA5}">
                      <a16:colId xmlns:a16="http://schemas.microsoft.com/office/drawing/2014/main" val="571932325"/>
                    </a:ext>
                  </a:extLst>
                </a:gridCol>
              </a:tblGrid>
              <a:tr h="482274">
                <a:tc>
                  <a:txBody>
                    <a:bodyPr/>
                    <a:lstStyle/>
                    <a:p>
                      <a:pPr>
                        <a:spcAft>
                          <a:spcPts val="0"/>
                        </a:spcAft>
                      </a:pPr>
                      <a:r>
                        <a:rPr lang="en-GB" sz="1400" kern="1200" dirty="0">
                          <a:effectLst/>
                        </a:rPr>
                        <a:t>Social Initiatives you have recently developed</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err="1">
                          <a:effectLst/>
                          <a:latin typeface="Calibri" panose="020F0502020204030204" pitchFamily="34" charset="0"/>
                          <a:ea typeface="Times New Roman" panose="02020603050405020304" pitchFamily="18" charset="0"/>
                          <a:cs typeface="Times New Roman" panose="02020603050405020304" pitchFamily="18" charset="0"/>
                        </a:rPr>
                        <a:t>Year</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400" kern="1200" noProof="0" dirty="0">
                          <a:effectLst/>
                        </a:rPr>
                        <a:t>Nº of visitors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a:effectLst/>
                        </a:rPr>
                        <a:t>Budget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400" kern="1200" dirty="0" err="1">
                          <a:effectLst/>
                        </a:rPr>
                        <a:t>Description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2799199"/>
                  </a:ext>
                </a:extLst>
              </a:tr>
              <a:tr h="628073">
                <a:tc>
                  <a:txBody>
                    <a:bodyPr/>
                    <a:lstStyle/>
                    <a:p>
                      <a:pPr>
                        <a:spcAft>
                          <a:spcPts val="0"/>
                        </a:spcAft>
                      </a:pPr>
                      <a:r>
                        <a:rPr lang="en-US" sz="1400" noProof="0" dirty="0" smtClean="0">
                          <a:effectLst/>
                          <a:latin typeface="Calibri" panose="020F0502020204030204" pitchFamily="34" charset="0"/>
                          <a:ea typeface="Times New Roman" panose="02020603050405020304" pitchFamily="18" charset="0"/>
                          <a:cs typeface="Times New Roman" panose="02020603050405020304" pitchFamily="18" charset="0"/>
                        </a:rPr>
                        <a:t>Port Open days</a:t>
                      </a:r>
                      <a:endParaRPr lang="en-US"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050" kern="1200" dirty="0" smtClean="0">
                          <a:effectLst/>
                          <a:latin typeface="+mn-lt"/>
                        </a:rPr>
                        <a:t>last edition in</a:t>
                      </a:r>
                      <a:r>
                        <a:rPr lang="pt-PT" sz="1050" kern="1200" baseline="0" dirty="0" smtClean="0">
                          <a:effectLst/>
                          <a:latin typeface="+mn-lt"/>
                        </a:rPr>
                        <a:t> </a:t>
                      </a:r>
                      <a:r>
                        <a:rPr lang="pt-PT" sz="1050" kern="1200" baseline="0" dirty="0" smtClean="0">
                          <a:effectLst/>
                          <a:latin typeface="+mn-lt"/>
                        </a:rPr>
                        <a:t>2013</a:t>
                      </a:r>
                      <a:endParaRPr lang="en-GB" sz="10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050" kern="1200" dirty="0" smtClean="0">
                          <a:effectLst/>
                          <a:latin typeface="+mn-lt"/>
                        </a:rPr>
                        <a:t>more than</a:t>
                      </a:r>
                      <a:r>
                        <a:rPr lang="pt-PT" sz="1050" kern="1200" baseline="0" dirty="0" smtClean="0">
                          <a:effectLst/>
                          <a:latin typeface="+mn-lt"/>
                        </a:rPr>
                        <a:t> 10000 each year it took place</a:t>
                      </a:r>
                      <a:endParaRPr lang="en-GB" sz="10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050" kern="1200" dirty="0">
                          <a:effectLst/>
                          <a:latin typeface="+mn-lt"/>
                        </a:rPr>
                        <a:t> </a:t>
                      </a:r>
                      <a:r>
                        <a:rPr lang="pt-PT" sz="1050" kern="1200" dirty="0" smtClean="0">
                          <a:effectLst/>
                        </a:rPr>
                        <a:t>≈</a:t>
                      </a:r>
                      <a:r>
                        <a:rPr lang="pt-PT" sz="1050" kern="1200" baseline="0" dirty="0" smtClean="0">
                          <a:effectLst/>
                        </a:rPr>
                        <a:t> 110K€/year</a:t>
                      </a:r>
                      <a:endParaRPr lang="en-GB" sz="10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200" kern="1200" dirty="0">
                          <a:effectLst/>
                          <a:latin typeface="+mn-lt"/>
                        </a:rPr>
                        <a:t>F</a:t>
                      </a:r>
                      <a:r>
                        <a:rPr lang="pt-PT" sz="1200" kern="1200" dirty="0" smtClean="0">
                          <a:effectLst/>
                          <a:latin typeface="+mn-lt"/>
                        </a:rPr>
                        <a:t>ree</a:t>
                      </a:r>
                      <a:r>
                        <a:rPr lang="pt-PT" sz="1200" kern="1200" baseline="0" dirty="0" smtClean="0">
                          <a:effectLst/>
                          <a:latin typeface="+mn-lt"/>
                        </a:rPr>
                        <a:t> </a:t>
                      </a:r>
                      <a:r>
                        <a:rPr lang="pt-PT" sz="1200" kern="1200" dirty="0" smtClean="0">
                          <a:effectLst/>
                          <a:latin typeface="+mn-lt"/>
                        </a:rPr>
                        <a:t>guided tours on boats of both Marseille and Fos harbours during 3 days each year </a:t>
                      </a:r>
                      <a:endParaRPr lang="pt-PT" sz="1200" kern="1200" dirty="0" smtClean="0">
                        <a:effectLst/>
                        <a:latin typeface="+mn-lt"/>
                      </a:endParaRPr>
                    </a:p>
                    <a:p>
                      <a:pPr>
                        <a:spcAft>
                          <a:spcPts val="0"/>
                        </a:spcAft>
                      </a:pPr>
                      <a:endParaRPr lang="pt-PT" sz="1200" kern="1200" dirty="0" smtClean="0">
                        <a:effectLst/>
                        <a:latin typeface="+mn-lt"/>
                        <a:ea typeface="Times New Roman" panose="02020603050405020304" pitchFamily="18" charset="0"/>
                        <a:cs typeface="Times New Roman" panose="02020603050405020304" pitchFamily="18" charset="0"/>
                      </a:endParaRPr>
                    </a:p>
                    <a:p>
                      <a:pPr>
                        <a:spcAft>
                          <a:spcPts val="0"/>
                        </a:spcAft>
                      </a:pPr>
                      <a:r>
                        <a:rPr lang="pt-PT" sz="1200" kern="1200" dirty="0" smtClean="0">
                          <a:effectLst/>
                          <a:latin typeface="+mn-lt"/>
                          <a:ea typeface="Times New Roman" panose="02020603050405020304" pitchFamily="18" charset="0"/>
                          <a:cs typeface="Times New Roman" panose="02020603050405020304" pitchFamily="18" charset="0"/>
                        </a:rPr>
                        <a:t>This year : </a:t>
                      </a:r>
                      <a:r>
                        <a:rPr lang="pt-PT" sz="1200" kern="1200" dirty="0" smtClean="0">
                          <a:effectLst/>
                          <a:latin typeface="+mn-lt"/>
                          <a:ea typeface="Times New Roman" panose="02020603050405020304" pitchFamily="18" charset="0"/>
                          <a:cs typeface="Times New Roman" panose="02020603050405020304" pitchFamily="18" charset="0"/>
                          <a:hlinkClick r:id="rId2"/>
                        </a:rPr>
                        <a:t>https://inscriptions.usineextraordinaire.com/bienvenue</a:t>
                      </a:r>
                      <a:r>
                        <a:rPr lang="pt-PT" sz="1200" kern="1200" dirty="0" smtClean="0">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1075371"/>
                  </a:ext>
                </a:extLst>
              </a:tr>
              <a:tr h="563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effectLst/>
                          <a:latin typeface="Calibri" panose="020F0502020204030204" pitchFamily="34" charset="0"/>
                          <a:ea typeface="Times New Roman" panose="02020603050405020304" pitchFamily="18" charset="0"/>
                          <a:cs typeface="Times New Roman" panose="02020603050405020304" pitchFamily="18" charset="0"/>
                        </a:rPr>
                        <a:t>Group visits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050" kern="1200" dirty="0" smtClean="0">
                          <a:effectLst/>
                          <a:latin typeface="+mn-lt"/>
                        </a:rPr>
                        <a:t>For more than 20 years</a:t>
                      </a:r>
                      <a:endParaRPr lang="en-GB" sz="10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050" kern="1200" dirty="0" smtClean="0">
                          <a:effectLst/>
                          <a:latin typeface="+mn-lt"/>
                        </a:rPr>
                        <a:t>More than 2000 each year</a:t>
                      </a:r>
                      <a:endParaRPr lang="en-GB" sz="10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050" kern="1200" dirty="0" smtClean="0">
                          <a:effectLst/>
                          <a:latin typeface="+mn-lt"/>
                        </a:rPr>
                        <a:t>2 </a:t>
                      </a:r>
                      <a:r>
                        <a:rPr lang="fr-FR" sz="1050" dirty="0" smtClean="0"/>
                        <a:t>full-time </a:t>
                      </a:r>
                      <a:r>
                        <a:rPr lang="fr-FR" sz="1050" dirty="0" err="1" smtClean="0"/>
                        <a:t>equivalent</a:t>
                      </a:r>
                      <a:endParaRPr lang="en-GB" sz="10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200" kern="1200" dirty="0" smtClean="0">
                          <a:effectLst/>
                          <a:latin typeface="+mn-lt"/>
                        </a:rPr>
                        <a:t>Possibility to visit both</a:t>
                      </a:r>
                      <a:r>
                        <a:rPr lang="pt-PT" sz="1200" kern="1200" baseline="0" dirty="0" smtClean="0">
                          <a:effectLst/>
                          <a:latin typeface="+mn-lt"/>
                        </a:rPr>
                        <a:t> Marseille and/or Fos harbour with a free GPMM guide (the group who </a:t>
                      </a:r>
                      <a:r>
                        <a:rPr lang="pt-PT" sz="1200" kern="1200" baseline="0" dirty="0" smtClean="0">
                          <a:effectLst/>
                          <a:latin typeface="+mn-lt"/>
                        </a:rPr>
                        <a:t>wants </a:t>
                      </a:r>
                      <a:r>
                        <a:rPr lang="pt-PT" sz="1200" kern="1200" baseline="0" dirty="0" smtClean="0">
                          <a:effectLst/>
                          <a:latin typeface="+mn-lt"/>
                        </a:rPr>
                        <a:t>to visit has to provide a bus or boat) : </a:t>
                      </a:r>
                      <a:r>
                        <a:rPr lang="fr-FR" sz="1200" dirty="0" smtClean="0">
                          <a:latin typeface="+mn-lt"/>
                          <a:hlinkClick r:id="rId3"/>
                        </a:rPr>
                        <a:t>https://www.marseille-port.fr/fr/Page/16461</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5853212"/>
                  </a:ext>
                </a:extLst>
              </a:tr>
              <a:tr h="942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Consultation meetings about city-port topics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050" kern="1200" dirty="0" smtClean="0">
                          <a:effectLst/>
                          <a:latin typeface="+mn-lt"/>
                        </a:rPr>
                        <a:t>since </a:t>
                      </a:r>
                      <a:r>
                        <a:rPr lang="pt-PT" sz="1050" kern="1200" dirty="0" smtClean="0">
                          <a:effectLst/>
                          <a:latin typeface="+mn-lt"/>
                        </a:rPr>
                        <a:t>2010</a:t>
                      </a:r>
                    </a:p>
                    <a:p>
                      <a:pPr>
                        <a:spcAft>
                          <a:spcPts val="0"/>
                        </a:spcAft>
                      </a:pPr>
                      <a:endParaRPr lang="pt-PT" sz="1050" kern="1200" dirty="0" smtClean="0">
                        <a:effectLst/>
                        <a:latin typeface="+mn-lt"/>
                      </a:endParaRPr>
                    </a:p>
                    <a:p>
                      <a:pPr>
                        <a:spcAft>
                          <a:spcPts val="0"/>
                        </a:spcAft>
                      </a:pPr>
                      <a:r>
                        <a:rPr lang="pt-PT" sz="1050" kern="1200" dirty="0" smtClean="0">
                          <a:effectLst/>
                          <a:latin typeface="+mn-lt"/>
                          <a:ea typeface="Times New Roman" panose="02020603050405020304" pitchFamily="18" charset="0"/>
                          <a:cs typeface="Times New Roman" panose="02020603050405020304" pitchFamily="18" charset="0"/>
                        </a:rPr>
                        <a:t>since 2019</a:t>
                      </a:r>
                      <a:endParaRPr lang="en-GB" sz="10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050" kern="1200" dirty="0" smtClean="0">
                          <a:effectLst/>
                          <a:latin typeface="+mn-lt"/>
                        </a:rPr>
                        <a:t>&gt;</a:t>
                      </a:r>
                      <a:r>
                        <a:rPr lang="pt-PT" sz="1050" kern="1200" dirty="0">
                          <a:effectLst/>
                          <a:latin typeface="+mn-lt"/>
                        </a:rPr>
                        <a:t> </a:t>
                      </a:r>
                      <a:endParaRPr lang="pt-PT" sz="1050" kern="1200" dirty="0" smtClean="0">
                        <a:effectLst/>
                        <a:latin typeface="+mn-lt"/>
                      </a:endParaRPr>
                    </a:p>
                    <a:p>
                      <a:pPr>
                        <a:spcAft>
                          <a:spcPts val="0"/>
                        </a:spcAft>
                      </a:pPr>
                      <a:endParaRPr lang="pt-PT" sz="1050" kern="1200" dirty="0" smtClean="0">
                        <a:effectLst/>
                        <a:latin typeface="+mn-lt"/>
                        <a:ea typeface="Times New Roman" panose="02020603050405020304" pitchFamily="18" charset="0"/>
                        <a:cs typeface="Times New Roman" panose="02020603050405020304" pitchFamily="18" charset="0"/>
                      </a:endParaRPr>
                    </a:p>
                    <a:p>
                      <a:pPr>
                        <a:spcAft>
                          <a:spcPts val="0"/>
                        </a:spcAft>
                      </a:pPr>
                      <a:endParaRPr lang="pt-PT" sz="1050" kern="1200" dirty="0" smtClean="0">
                        <a:effectLst/>
                        <a:latin typeface="+mn-lt"/>
                        <a:ea typeface="Times New Roman" panose="02020603050405020304" pitchFamily="18" charset="0"/>
                        <a:cs typeface="Times New Roman" panose="02020603050405020304" pitchFamily="18" charset="0"/>
                      </a:endParaRPr>
                    </a:p>
                    <a:p>
                      <a:pPr>
                        <a:spcAft>
                          <a:spcPts val="0"/>
                        </a:spcAft>
                      </a:pPr>
                      <a:r>
                        <a:rPr lang="pt-PT" sz="1050" kern="1200" dirty="0" smtClean="0">
                          <a:effectLst/>
                          <a:latin typeface="+mn-lt"/>
                          <a:ea typeface="Times New Roman" panose="02020603050405020304" pitchFamily="18" charset="0"/>
                          <a:cs typeface="Times New Roman" panose="02020603050405020304" pitchFamily="18" charset="0"/>
                        </a:rPr>
                        <a:t>3 x 3 ateliers entre sept. Et nov. </a:t>
                      </a:r>
                      <a:r>
                        <a:rPr lang="pt-PT" sz="1050" kern="1200" dirty="0" smtClean="0">
                          <a:effectLst/>
                          <a:latin typeface="+mn-lt"/>
                          <a:ea typeface="Times New Roman" panose="02020603050405020304" pitchFamily="18" charset="0"/>
                          <a:cs typeface="Times New Roman" panose="02020603050405020304" pitchFamily="18" charset="0"/>
                        </a:rPr>
                        <a:t>2019</a:t>
                      </a:r>
                    </a:p>
                    <a:p>
                      <a:pPr>
                        <a:spcAft>
                          <a:spcPts val="0"/>
                        </a:spcAft>
                      </a:pPr>
                      <a:endParaRPr lang="en-GB" sz="5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dirty="0" smtClean="0">
                          <a:effectLst/>
                          <a:latin typeface="+mn-lt"/>
                          <a:ea typeface="Times New Roman" panose="02020603050405020304" pitchFamily="18" charset="0"/>
                          <a:cs typeface="Times New Roman" panose="02020603050405020304" pitchFamily="18" charset="0"/>
                        </a:rPr>
                        <a:t>&gt;</a:t>
                      </a:r>
                    </a:p>
                    <a:p>
                      <a:pPr>
                        <a:spcAft>
                          <a:spcPts val="0"/>
                        </a:spcAft>
                      </a:pPr>
                      <a:endParaRPr lang="en-GB" sz="1050" dirty="0" smtClean="0">
                        <a:effectLst/>
                        <a:latin typeface="+mn-lt"/>
                        <a:ea typeface="Times New Roman" panose="02020603050405020304" pitchFamily="18" charset="0"/>
                        <a:cs typeface="Times New Roman" panose="02020603050405020304" pitchFamily="18" charset="0"/>
                      </a:endParaRPr>
                    </a:p>
                    <a:p>
                      <a:pPr>
                        <a:spcAft>
                          <a:spcPts val="0"/>
                        </a:spcAft>
                      </a:pPr>
                      <a:endParaRPr lang="en-GB" sz="1050" dirty="0" smtClean="0">
                        <a:effectLst/>
                        <a:latin typeface="+mn-lt"/>
                        <a:ea typeface="Times New Roman" panose="02020603050405020304" pitchFamily="18" charset="0"/>
                        <a:cs typeface="Times New Roman" panose="02020603050405020304" pitchFamily="18" charset="0"/>
                      </a:endParaRPr>
                    </a:p>
                    <a:p>
                      <a:pPr>
                        <a:spcAft>
                          <a:spcPts val="0"/>
                        </a:spcAft>
                      </a:pPr>
                      <a:r>
                        <a:rPr lang="en-GB" sz="1050" dirty="0" smtClean="0">
                          <a:effectLst/>
                          <a:latin typeface="+mn-lt"/>
                          <a:ea typeface="Times New Roman" panose="02020603050405020304" pitchFamily="18" charset="0"/>
                          <a:cs typeface="Times New Roman" panose="02020603050405020304" pitchFamily="18" charset="0"/>
                        </a:rPr>
                        <a:t>&gt;</a:t>
                      </a:r>
                      <a:endParaRPr lang="en-GB" sz="105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PT" sz="1200" kern="1200" dirty="0" smtClean="0">
                          <a:effectLst/>
                          <a:latin typeface="+mn-lt"/>
                        </a:rPr>
                        <a:t>For</a:t>
                      </a:r>
                      <a:r>
                        <a:rPr lang="pt-PT" sz="1200" kern="1200" baseline="0" dirty="0" smtClean="0">
                          <a:effectLst/>
                          <a:latin typeface="+mn-lt"/>
                        </a:rPr>
                        <a:t> the Fos industrial Port Area : “concertation continue” since 2010 (workshops organised by the GPMM Conseil de Développement) : </a:t>
                      </a:r>
                      <a:r>
                        <a:rPr lang="fr-FR" sz="1200" dirty="0" smtClean="0">
                          <a:latin typeface="+mn-lt"/>
                          <a:hlinkClick r:id="rId4"/>
                        </a:rPr>
                        <a:t>http://www.marseille-port.fr/fr/Page/18341</a:t>
                      </a:r>
                      <a:endParaRPr lang="pt-PT" sz="1200" kern="1200" baseline="0" dirty="0" smtClean="0">
                        <a:effectLst/>
                        <a:latin typeface="+mn-lt"/>
                      </a:endParaRPr>
                    </a:p>
                    <a:p>
                      <a:pPr>
                        <a:spcAft>
                          <a:spcPts val="0"/>
                        </a:spcAft>
                      </a:pPr>
                      <a:endParaRPr lang="pt-PT" sz="1200" kern="1200" baseline="0" dirty="0" smtClean="0">
                        <a:effectLst/>
                        <a:latin typeface="+mn-lt"/>
                        <a:ea typeface="Times New Roman" panose="02020603050405020304" pitchFamily="18" charset="0"/>
                        <a:cs typeface="Times New Roman" panose="02020603050405020304" pitchFamily="18" charset="0"/>
                      </a:endParaRPr>
                    </a:p>
                    <a:p>
                      <a:pPr>
                        <a:spcAft>
                          <a:spcPts val="0"/>
                        </a:spcAft>
                      </a:pPr>
                      <a:r>
                        <a:rPr lang="pt-PT" sz="1200" kern="1200" baseline="0" dirty="0" smtClean="0">
                          <a:effectLst/>
                          <a:latin typeface="+mn-lt"/>
                          <a:ea typeface="Times New Roman" panose="02020603050405020304" pitchFamily="18" charset="0"/>
                          <a:cs typeface="Times New Roman" panose="02020603050405020304" pitchFamily="18" charset="0"/>
                        </a:rPr>
                        <a:t>For </a:t>
                      </a:r>
                      <a:r>
                        <a:rPr lang="pt-PT" sz="1200" kern="1200" baseline="0" dirty="0" smtClean="0">
                          <a:effectLst/>
                          <a:latin typeface="+mn-lt"/>
                          <a:ea typeface="Times New Roman" panose="02020603050405020304" pitchFamily="18" charset="0"/>
                          <a:cs typeface="Times New Roman" panose="02020603050405020304" pitchFamily="18" charset="0"/>
                        </a:rPr>
                        <a:t>Marseille : “dialogue ville-port” since 2019 : </a:t>
                      </a:r>
                      <a:r>
                        <a:rPr lang="fr-FR" sz="1200" dirty="0" smtClean="0">
                          <a:latin typeface="+mn-lt"/>
                          <a:hlinkClick r:id="rId5"/>
                        </a:rPr>
                        <a:t>https://www.dialoguevilleportmarseille.fr/</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4984827"/>
                  </a:ext>
                </a:extLst>
              </a:tr>
              <a:tr h="407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effectLst/>
                          <a:latin typeface="Calibri" panose="020F0502020204030204" pitchFamily="34" charset="0"/>
                          <a:ea typeface="Times New Roman" panose="02020603050405020304" pitchFamily="18" charset="0"/>
                          <a:cs typeface="Times New Roman" panose="02020603050405020304" pitchFamily="18" charset="0"/>
                        </a:rPr>
                        <a:t>Toll</a:t>
                      </a:r>
                      <a:r>
                        <a:rPr lang="en-US" sz="1400" baseline="0" noProof="0" dirty="0" smtClean="0">
                          <a:effectLst/>
                          <a:latin typeface="Calibri" panose="020F0502020204030204" pitchFamily="34" charset="0"/>
                          <a:ea typeface="Times New Roman" panose="02020603050405020304" pitchFamily="18" charset="0"/>
                          <a:cs typeface="Times New Roman" panose="02020603050405020304" pitchFamily="18" charset="0"/>
                        </a:rPr>
                        <a:t> free</a:t>
                      </a:r>
                      <a:endParaRPr lang="en-US"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pt-PT" sz="1050" kern="1200" dirty="0" smtClean="0">
                        <a:effectLst/>
                        <a:latin typeface="+mn-lt"/>
                        <a:ea typeface="+mn-ea"/>
                        <a:cs typeface="+mn-cs"/>
                      </a:endParaRPr>
                    </a:p>
                    <a:p>
                      <a:pPr>
                        <a:spcAft>
                          <a:spcPts val="0"/>
                        </a:spcAft>
                      </a:pPr>
                      <a:endParaRPr lang="pt-PT" sz="1050" kern="1200" dirty="0" smtClean="0">
                        <a:effectLst/>
                        <a:latin typeface="+mn-lt"/>
                        <a:ea typeface="+mn-ea"/>
                        <a:cs typeface="+mn-cs"/>
                      </a:endParaRPr>
                    </a:p>
                    <a:p>
                      <a:pPr>
                        <a:spcAft>
                          <a:spcPts val="0"/>
                        </a:spcAft>
                      </a:pPr>
                      <a:r>
                        <a:rPr lang="pt-PT" sz="1050" kern="1200" dirty="0" smtClean="0">
                          <a:effectLst/>
                          <a:latin typeface="+mn-lt"/>
                          <a:ea typeface="+mn-ea"/>
                          <a:cs typeface="+mn-cs"/>
                        </a:rPr>
                        <a:t>2019</a:t>
                      </a:r>
                    </a:p>
                    <a:p>
                      <a:pPr>
                        <a:spcAft>
                          <a:spcPts val="0"/>
                        </a:spcAft>
                      </a:pPr>
                      <a:endParaRPr lang="pt-PT" sz="1050" kern="1200" dirty="0" smtClean="0">
                        <a:effectLst/>
                        <a:latin typeface="+mn-lt"/>
                        <a:ea typeface="+mn-ea"/>
                        <a:cs typeface="+mn-cs"/>
                      </a:endParaRPr>
                    </a:p>
                    <a:p>
                      <a:pPr>
                        <a:spcAft>
                          <a:spcPts val="0"/>
                        </a:spcAft>
                      </a:pPr>
                      <a:r>
                        <a:rPr lang="pt-PT" sz="1050" kern="1200" dirty="0" smtClean="0">
                          <a:effectLst/>
                          <a:latin typeface="+mn-lt"/>
                          <a:ea typeface="+mn-ea"/>
                          <a:cs typeface="+mn-cs"/>
                        </a:rPr>
                        <a:t>2015</a:t>
                      </a:r>
                    </a:p>
                  </a:txBody>
                  <a:tcPr marL="68580" marR="68580" marT="0" marB="0"/>
                </a:tc>
                <a:tc>
                  <a:txBody>
                    <a:bodyPr/>
                    <a:lstStyle/>
                    <a:p>
                      <a:pPr>
                        <a:spcAft>
                          <a:spcPts val="0"/>
                        </a:spcAft>
                      </a:pPr>
                      <a:r>
                        <a:rPr lang="pt-PT" sz="1050" kern="1200" dirty="0">
                          <a:effectLst/>
                          <a:latin typeface="+mn-lt"/>
                        </a:rPr>
                        <a:t> </a:t>
                      </a:r>
                      <a:endParaRPr lang="pt-PT" sz="1050" kern="1200" dirty="0" smtClean="0">
                        <a:effectLst/>
                        <a:latin typeface="+mn-lt"/>
                      </a:endParaRPr>
                    </a:p>
                    <a:p>
                      <a:pPr>
                        <a:spcAft>
                          <a:spcPts val="0"/>
                        </a:spcAft>
                      </a:pPr>
                      <a:endParaRPr lang="pt-PT" sz="1050" kern="1200" dirty="0" smtClean="0">
                        <a:effectLst/>
                        <a:latin typeface="+mn-lt"/>
                        <a:ea typeface="Times New Roman" panose="02020603050405020304" pitchFamily="18" charset="0"/>
                        <a:cs typeface="Times New Roman" panose="02020603050405020304" pitchFamily="18" charset="0"/>
                      </a:endParaRPr>
                    </a:p>
                    <a:p>
                      <a:pPr>
                        <a:spcAft>
                          <a:spcPts val="0"/>
                        </a:spcAft>
                      </a:pPr>
                      <a:r>
                        <a:rPr lang="pt-PT" sz="1050" kern="1200" dirty="0" smtClean="0">
                          <a:effectLst/>
                          <a:latin typeface="+mn-lt"/>
                          <a:ea typeface="Times New Roman" panose="02020603050405020304" pitchFamily="18" charset="0"/>
                          <a:cs typeface="Times New Roman" panose="02020603050405020304" pitchFamily="18" charset="0"/>
                        </a:rPr>
                        <a:t>&gt;</a:t>
                      </a:r>
                      <a:endParaRPr lang="pt-PT" sz="1050" kern="1200" dirty="0" smtClean="0">
                        <a:effectLst/>
                        <a:latin typeface="+mn-lt"/>
                        <a:ea typeface="Times New Roman" panose="02020603050405020304" pitchFamily="18" charset="0"/>
                        <a:cs typeface="Times New Roman" panose="02020603050405020304" pitchFamily="18" charset="0"/>
                      </a:endParaRPr>
                    </a:p>
                    <a:p>
                      <a:pPr>
                        <a:spcAft>
                          <a:spcPts val="0"/>
                        </a:spcAft>
                      </a:pPr>
                      <a:endParaRPr lang="en-GB" sz="1050" kern="1200" dirty="0" smtClean="0">
                        <a:effectLst/>
                        <a:latin typeface="+mn-lt"/>
                        <a:ea typeface="Times New Roman" panose="02020603050405020304" pitchFamily="18" charset="0"/>
                        <a:cs typeface="Times New Roman" panose="02020603050405020304" pitchFamily="18" charset="0"/>
                      </a:endParaRPr>
                    </a:p>
                    <a:p>
                      <a:pPr>
                        <a:spcAft>
                          <a:spcPts val="0"/>
                        </a:spcAft>
                      </a:pPr>
                      <a:r>
                        <a:rPr lang="en-GB" sz="1050" kern="1200" dirty="0" smtClean="0">
                          <a:effectLst/>
                          <a:latin typeface="+mn-lt"/>
                          <a:ea typeface="Times New Roman" panose="02020603050405020304" pitchFamily="18" charset="0"/>
                          <a:cs typeface="Times New Roman" panose="02020603050405020304" pitchFamily="18" charset="0"/>
                        </a:rPr>
                        <a:t>203</a:t>
                      </a:r>
                      <a:r>
                        <a:rPr lang="en-GB" sz="1050" kern="1200" baseline="0" dirty="0" smtClean="0">
                          <a:effectLst/>
                          <a:latin typeface="+mn-lt"/>
                          <a:ea typeface="Times New Roman" panose="02020603050405020304" pitchFamily="18" charset="0"/>
                          <a:cs typeface="Times New Roman" panose="02020603050405020304" pitchFamily="18" charset="0"/>
                        </a:rPr>
                        <a:t> calls</a:t>
                      </a:r>
                    </a:p>
                    <a:p>
                      <a:pPr>
                        <a:spcAft>
                          <a:spcPts val="0"/>
                        </a:spcAft>
                      </a:pPr>
                      <a:endParaRPr lang="pt-PT" sz="1050" kern="1200" dirty="0" smtClean="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endParaRPr lang="en-GB" sz="1050" dirty="0" smtClean="0">
                        <a:effectLst/>
                        <a:latin typeface="+mn-lt"/>
                        <a:ea typeface="Times New Roman" panose="02020603050405020304" pitchFamily="18" charset="0"/>
                        <a:cs typeface="Times New Roman" panose="02020603050405020304" pitchFamily="18" charset="0"/>
                      </a:endParaRPr>
                    </a:p>
                    <a:p>
                      <a:pPr>
                        <a:spcAft>
                          <a:spcPts val="0"/>
                        </a:spcAft>
                      </a:pPr>
                      <a:endParaRPr lang="en-GB" sz="1050" dirty="0" smtClean="0">
                        <a:effectLst/>
                        <a:latin typeface="+mn-lt"/>
                        <a:ea typeface="Times New Roman" panose="02020603050405020304" pitchFamily="18" charset="0"/>
                        <a:cs typeface="Times New Roman" panose="02020603050405020304" pitchFamily="18" charset="0"/>
                      </a:endParaRPr>
                    </a:p>
                    <a:p>
                      <a:pPr>
                        <a:spcAft>
                          <a:spcPts val="0"/>
                        </a:spcAft>
                      </a:pPr>
                      <a:r>
                        <a:rPr lang="en-GB" sz="1050" dirty="0" smtClean="0">
                          <a:effectLst/>
                          <a:latin typeface="+mn-lt"/>
                          <a:ea typeface="Times New Roman" panose="02020603050405020304" pitchFamily="18" charset="0"/>
                          <a:cs typeface="Times New Roman" panose="02020603050405020304" pitchFamily="18" charset="0"/>
                        </a:rPr>
                        <a:t>&gt;</a:t>
                      </a:r>
                    </a:p>
                    <a:p>
                      <a:pPr>
                        <a:spcAft>
                          <a:spcPts val="0"/>
                        </a:spcAft>
                      </a:pPr>
                      <a:endParaRPr lang="en-GB" sz="1050" dirty="0" smtClean="0">
                        <a:effectLst/>
                        <a:latin typeface="+mn-lt"/>
                        <a:ea typeface="Times New Roman" panose="02020603050405020304" pitchFamily="18" charset="0"/>
                        <a:cs typeface="Times New Roman" panose="02020603050405020304" pitchFamily="18" charset="0"/>
                      </a:endParaRPr>
                    </a:p>
                    <a:p>
                      <a:pPr>
                        <a:spcAft>
                          <a:spcPts val="0"/>
                        </a:spcAft>
                      </a:pPr>
                      <a:r>
                        <a:rPr lang="en-GB" sz="1050" dirty="0" smtClean="0">
                          <a:effectLst/>
                          <a:latin typeface="+mn-lt"/>
                          <a:ea typeface="Times New Roman" panose="02020603050405020304" pitchFamily="18" charset="0"/>
                          <a:cs typeface="Times New Roman" panose="02020603050405020304" pitchFamily="18" charset="0"/>
                        </a:rPr>
                        <a:t>&gt;</a:t>
                      </a:r>
                    </a:p>
                  </a:txBody>
                  <a:tcPr marL="68580" marR="68580" marT="0" marB="0"/>
                </a:tc>
                <a:tc>
                  <a:txBody>
                    <a:bodyPr/>
                    <a:lstStyle/>
                    <a:p>
                      <a:pPr>
                        <a:spcAft>
                          <a:spcPts val="0"/>
                        </a:spcAft>
                      </a:pPr>
                      <a:r>
                        <a:rPr lang="pt-PT" sz="1200" kern="1200" dirty="0" smtClean="0">
                          <a:effectLst/>
                          <a:latin typeface="+mn-lt"/>
                        </a:rPr>
                        <a:t>To inform people and collect questions and complaints about port activities</a:t>
                      </a:r>
                    </a:p>
                    <a:p>
                      <a:pPr>
                        <a:spcAft>
                          <a:spcPts val="0"/>
                        </a:spcAft>
                      </a:pPr>
                      <a:endParaRPr lang="pt-PT" sz="1200" kern="1200" dirty="0" smtClean="0">
                        <a:effectLst/>
                        <a:latin typeface="+mn-lt"/>
                      </a:endParaRPr>
                    </a:p>
                    <a:p>
                      <a:pPr>
                        <a:spcAft>
                          <a:spcPts val="0"/>
                        </a:spcAft>
                      </a:pPr>
                      <a:r>
                        <a:rPr lang="pt-PT" sz="1200" kern="1200" dirty="0" smtClean="0">
                          <a:effectLst/>
                          <a:latin typeface="+mn-lt"/>
                        </a:rPr>
                        <a:t>For</a:t>
                      </a:r>
                      <a:r>
                        <a:rPr lang="pt-PT" sz="1200" kern="1200" baseline="0" dirty="0" smtClean="0">
                          <a:effectLst/>
                          <a:latin typeface="+mn-lt"/>
                        </a:rPr>
                        <a:t> </a:t>
                      </a:r>
                      <a:r>
                        <a:rPr lang="pt-PT" sz="1200" kern="1200" baseline="0" dirty="0" smtClean="0">
                          <a:effectLst/>
                          <a:latin typeface="+mn-lt"/>
                        </a:rPr>
                        <a:t>the Fos industrial Port Area : ZIP-COM 06 08 96 33 54</a:t>
                      </a:r>
                    </a:p>
                    <a:p>
                      <a:pPr>
                        <a:spcAft>
                          <a:spcPts val="0"/>
                        </a:spcAft>
                      </a:pPr>
                      <a:endParaRPr lang="pt-PT" sz="1200" kern="1200" baseline="0" dirty="0" smtClean="0">
                        <a:effectLst/>
                        <a:latin typeface="+mn-lt"/>
                        <a:ea typeface="Times New Roman" panose="02020603050405020304" pitchFamily="18" charset="0"/>
                        <a:cs typeface="Times New Roman" panose="02020603050405020304" pitchFamily="18" charset="0"/>
                      </a:endParaRPr>
                    </a:p>
                    <a:p>
                      <a:pPr>
                        <a:spcAft>
                          <a:spcPts val="0"/>
                        </a:spcAft>
                      </a:pPr>
                      <a:r>
                        <a:rPr lang="pt-PT" sz="1200" kern="1200" baseline="0" dirty="0" smtClean="0">
                          <a:effectLst/>
                          <a:latin typeface="+mn-lt"/>
                          <a:ea typeface="Times New Roman" panose="02020603050405020304" pitchFamily="18" charset="0"/>
                          <a:cs typeface="Times New Roman" panose="02020603050405020304" pitchFamily="18" charset="0"/>
                        </a:rPr>
                        <a:t>For </a:t>
                      </a:r>
                      <a:r>
                        <a:rPr lang="pt-PT" sz="1200" kern="1200" baseline="0" dirty="0" smtClean="0">
                          <a:effectLst/>
                          <a:latin typeface="+mn-lt"/>
                          <a:ea typeface="Times New Roman" panose="02020603050405020304" pitchFamily="18" charset="0"/>
                          <a:cs typeface="Times New Roman" panose="02020603050405020304" pitchFamily="18" charset="0"/>
                        </a:rPr>
                        <a:t>Marseille : numero vert Bassins Est 0800 007 091</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6829030"/>
                  </a:ext>
                </a:extLst>
              </a:tr>
            </a:tbl>
          </a:graphicData>
        </a:graphic>
      </p:graphicFrame>
      <p:sp>
        <p:nvSpPr>
          <p:cNvPr id="5" name="CaixaDeTexto 4">
            <a:extLst>
              <a:ext uri="{FF2B5EF4-FFF2-40B4-BE49-F238E27FC236}">
                <a16:creationId xmlns:a16="http://schemas.microsoft.com/office/drawing/2014/main" id="{3067B460-90F7-4436-8A56-D6527D6ADF8E}"/>
              </a:ext>
            </a:extLst>
          </p:cNvPr>
          <p:cNvSpPr txBox="1"/>
          <p:nvPr/>
        </p:nvSpPr>
        <p:spPr>
          <a:xfrm>
            <a:off x="443616" y="334576"/>
            <a:ext cx="10649258" cy="707886"/>
          </a:xfrm>
          <a:prstGeom prst="rect">
            <a:avLst/>
          </a:prstGeom>
          <a:solidFill>
            <a:schemeClr val="bg1">
              <a:alpha val="63000"/>
            </a:schemeClr>
          </a:solidFill>
        </p:spPr>
        <p:txBody>
          <a:bodyPr wrap="square" rtlCol="0">
            <a:spAutoFit/>
          </a:bodyPr>
          <a:lstStyle/>
          <a:p>
            <a:r>
              <a:rPr lang="en-US" sz="4000" spc="300" dirty="0"/>
              <a:t>Key Data of </a:t>
            </a:r>
            <a:r>
              <a:rPr lang="en-US" sz="4000" spc="300" dirty="0" smtClean="0"/>
              <a:t>other </a:t>
            </a:r>
            <a:r>
              <a:rPr lang="en-US" sz="4000" spc="300" dirty="0"/>
              <a:t>citizen initiatives</a:t>
            </a:r>
          </a:p>
        </p:txBody>
      </p:sp>
      <p:sp>
        <p:nvSpPr>
          <p:cNvPr id="6" name="Retângulo 5">
            <a:extLst>
              <a:ext uri="{FF2B5EF4-FFF2-40B4-BE49-F238E27FC236}">
                <a16:creationId xmlns:a16="http://schemas.microsoft.com/office/drawing/2014/main" id="{D7944267-8545-43CF-8E61-A99C4E6D66E0}"/>
              </a:ext>
            </a:extLst>
          </p:cNvPr>
          <p:cNvSpPr/>
          <p:nvPr/>
        </p:nvSpPr>
        <p:spPr>
          <a:xfrm>
            <a:off x="443616" y="1061831"/>
            <a:ext cx="11532484" cy="1415772"/>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1600" dirty="0"/>
              <a:t>Which actors do you usually collaborate with</a:t>
            </a:r>
            <a:r>
              <a:rPr lang="en-GB" sz="1600" dirty="0" smtClean="0"/>
              <a:t>? </a:t>
            </a:r>
            <a:r>
              <a:rPr lang="en-GB" sz="1600" i="1" dirty="0" smtClean="0"/>
              <a:t>Local authorities (city, county, district…), state services, port community, university…</a:t>
            </a:r>
            <a:endParaRPr lang="en-GB" sz="1600" i="1" dirty="0"/>
          </a:p>
          <a:p>
            <a:pPr marL="285750" indent="-285750">
              <a:lnSpc>
                <a:spcPct val="150000"/>
              </a:lnSpc>
              <a:spcAft>
                <a:spcPts val="0"/>
              </a:spcAft>
              <a:buFont typeface="Arial" panose="020B0604020202020204" pitchFamily="34" charset="0"/>
              <a:buChar char="•"/>
            </a:pPr>
            <a:r>
              <a:rPr lang="en-GB" sz="1600" dirty="0"/>
              <a:t>Website with information about social activities (insert the link if you have</a:t>
            </a:r>
            <a:r>
              <a:rPr lang="en-GB" sz="1600" dirty="0" smtClean="0"/>
              <a:t>): </a:t>
            </a:r>
            <a:r>
              <a:rPr lang="fr-FR" sz="1600" i="1" dirty="0">
                <a:hlinkClick r:id="rId6"/>
              </a:rPr>
              <a:t>https://www.marseille-port.fr/fr/Accueil/</a:t>
            </a:r>
            <a:endParaRPr lang="en-GB" sz="1600" i="1" dirty="0"/>
          </a:p>
          <a:p>
            <a:pPr marL="285750" indent="-285750">
              <a:lnSpc>
                <a:spcPct val="150000"/>
              </a:lnSpc>
              <a:spcAft>
                <a:spcPts val="0"/>
              </a:spcAft>
              <a:buFont typeface="Arial" panose="020B0604020202020204" pitchFamily="34" charset="0"/>
              <a:buChar char="•"/>
            </a:pPr>
            <a:r>
              <a:rPr lang="en-GB" sz="1600" dirty="0"/>
              <a:t>Key Audience for your initiatives (children? general public? both</a:t>
            </a:r>
            <a:r>
              <a:rPr lang="en-GB" sz="1600" dirty="0" smtClean="0"/>
              <a:t>?) : </a:t>
            </a:r>
            <a:r>
              <a:rPr lang="en-GB" sz="1600" i="1" dirty="0" smtClean="0"/>
              <a:t>both</a:t>
            </a:r>
            <a:endParaRPr lang="en-GB" sz="1600" i="1" dirty="0"/>
          </a:p>
          <a:p>
            <a:pPr marL="285750" indent="-285750">
              <a:spcAft>
                <a:spcPts val="0"/>
              </a:spcAft>
              <a:buFont typeface="Arial" panose="020B0604020202020204" pitchFamily="34" charset="0"/>
              <a:buChar char="•"/>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42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a 17">
            <a:extLst>
              <a:ext uri="{FF2B5EF4-FFF2-40B4-BE49-F238E27FC236}">
                <a16:creationId xmlns:a16="http://schemas.microsoft.com/office/drawing/2014/main" id="{CA97CD6E-1DE6-437F-95E8-BA02FF23F8C5}"/>
              </a:ext>
            </a:extLst>
          </p:cNvPr>
          <p:cNvGraphicFramePr>
            <a:graphicFrameLocks noGrp="1"/>
          </p:cNvGraphicFramePr>
          <p:nvPr>
            <p:extLst>
              <p:ext uri="{D42A27DB-BD31-4B8C-83A1-F6EECF244321}">
                <p14:modId xmlns:p14="http://schemas.microsoft.com/office/powerpoint/2010/main" val="2358936688"/>
              </p:ext>
            </p:extLst>
          </p:nvPr>
        </p:nvGraphicFramePr>
        <p:xfrm>
          <a:off x="4170557" y="421290"/>
          <a:ext cx="7814039" cy="2186603"/>
        </p:xfrm>
        <a:graphic>
          <a:graphicData uri="http://schemas.openxmlformats.org/drawingml/2006/table">
            <a:tbl>
              <a:tblPr firstRow="1" bandRow="1">
                <a:tableStyleId>{5C22544A-7EE6-4342-B048-85BDC9FD1C3A}</a:tableStyleId>
              </a:tblPr>
              <a:tblGrid>
                <a:gridCol w="7814039">
                  <a:extLst>
                    <a:ext uri="{9D8B030D-6E8A-4147-A177-3AD203B41FA5}">
                      <a16:colId xmlns:a16="http://schemas.microsoft.com/office/drawing/2014/main" val="601928750"/>
                    </a:ext>
                  </a:extLst>
                </a:gridCol>
              </a:tblGrid>
              <a:tr h="401880">
                <a:tc>
                  <a:txBody>
                    <a:bodyPr/>
                    <a:lstStyle/>
                    <a:p>
                      <a:r>
                        <a:rPr lang="en-GB" dirty="0"/>
                        <a:t>What have been the main difficulties to develop a citizen activities in your port city?</a:t>
                      </a:r>
                      <a:endParaRPr lang="en-US" b="1" dirty="0">
                        <a:solidFill>
                          <a:schemeClr val="tx1"/>
                        </a:solidFill>
                      </a:endParaRPr>
                    </a:p>
                  </a:txBody>
                  <a:tcPr/>
                </a:tc>
                <a:extLst>
                  <a:ext uri="{0D108BD9-81ED-4DB2-BD59-A6C34878D82A}">
                    <a16:rowId xmlns:a16="http://schemas.microsoft.com/office/drawing/2014/main" val="1998204443"/>
                  </a:ext>
                </a:extLst>
              </a:tr>
              <a:tr h="462630">
                <a:tc>
                  <a:txBody>
                    <a:bodyPr/>
                    <a:lstStyle/>
                    <a:p>
                      <a:r>
                        <a:rPr lang="pt-PT" dirty="0" smtClean="0"/>
                        <a:t>Financial </a:t>
                      </a:r>
                      <a:r>
                        <a:rPr lang="pt-PT" dirty="0" smtClean="0"/>
                        <a:t>considerations </a:t>
                      </a:r>
                      <a:endParaRPr lang="en-GB" dirty="0">
                        <a:solidFill>
                          <a:schemeClr val="tx1"/>
                        </a:solidFill>
                      </a:endParaRPr>
                    </a:p>
                  </a:txBody>
                  <a:tcPr/>
                </a:tc>
                <a:extLst>
                  <a:ext uri="{0D108BD9-81ED-4DB2-BD59-A6C34878D82A}">
                    <a16:rowId xmlns:a16="http://schemas.microsoft.com/office/drawing/2014/main" val="3726771051"/>
                  </a:ext>
                </a:extLst>
              </a:tr>
              <a:tr h="443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Lack of </a:t>
                      </a:r>
                      <a:r>
                        <a:rPr lang="pt-PT" dirty="0" smtClean="0"/>
                        <a:t>ressources to run</a:t>
                      </a:r>
                      <a:r>
                        <a:rPr lang="pt-PT" baseline="0" dirty="0" smtClean="0"/>
                        <a:t> and </a:t>
                      </a:r>
                      <a:r>
                        <a:rPr lang="pt-PT" dirty="0" smtClean="0"/>
                        <a:t>animate</a:t>
                      </a:r>
                      <a:r>
                        <a:rPr lang="pt-PT" baseline="0" dirty="0" smtClean="0"/>
                        <a:t> the “Port Centers”</a:t>
                      </a:r>
                      <a:endParaRPr lang="en-GB" dirty="0" smtClean="0">
                        <a:solidFill>
                          <a:schemeClr val="tx1"/>
                        </a:solidFill>
                      </a:endParaRPr>
                    </a:p>
                  </a:txBody>
                  <a:tcPr/>
                </a:tc>
                <a:extLst>
                  <a:ext uri="{0D108BD9-81ED-4DB2-BD59-A6C34878D82A}">
                    <a16:rowId xmlns:a16="http://schemas.microsoft.com/office/drawing/2014/main" val="1284252963"/>
                  </a:ext>
                </a:extLst>
              </a:tr>
              <a:tr h="640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smtClean="0"/>
                        <a:t>Intern</a:t>
                      </a:r>
                      <a:r>
                        <a:rPr lang="pt-PT" baseline="0" dirty="0" smtClean="0"/>
                        <a:t> organisation</a:t>
                      </a:r>
                      <a:r>
                        <a:rPr lang="pt-PT" dirty="0" smtClean="0"/>
                        <a:t>...</a:t>
                      </a:r>
                      <a:endParaRPr lang="en-GB" dirty="0">
                        <a:solidFill>
                          <a:schemeClr val="tx1"/>
                        </a:solidFill>
                      </a:endParaRPr>
                    </a:p>
                  </a:txBody>
                  <a:tcPr/>
                </a:tc>
                <a:extLst>
                  <a:ext uri="{0D108BD9-81ED-4DB2-BD59-A6C34878D82A}">
                    <a16:rowId xmlns:a16="http://schemas.microsoft.com/office/drawing/2014/main" val="2510740732"/>
                  </a:ext>
                </a:extLst>
              </a:tr>
            </a:tbl>
          </a:graphicData>
        </a:graphic>
      </p:graphicFrame>
      <p:graphicFrame>
        <p:nvGraphicFramePr>
          <p:cNvPr id="11" name="Tabela 17">
            <a:extLst>
              <a:ext uri="{FF2B5EF4-FFF2-40B4-BE49-F238E27FC236}">
                <a16:creationId xmlns:a16="http://schemas.microsoft.com/office/drawing/2014/main" id="{5A79CE5F-D1AE-4194-BF78-F451BC4D8122}"/>
              </a:ext>
            </a:extLst>
          </p:cNvPr>
          <p:cNvGraphicFramePr>
            <a:graphicFrameLocks noGrp="1"/>
          </p:cNvGraphicFramePr>
          <p:nvPr>
            <p:extLst>
              <p:ext uri="{D42A27DB-BD31-4B8C-83A1-F6EECF244321}">
                <p14:modId xmlns:p14="http://schemas.microsoft.com/office/powerpoint/2010/main" val="3939241299"/>
              </p:ext>
            </p:extLst>
          </p:nvPr>
        </p:nvGraphicFramePr>
        <p:xfrm>
          <a:off x="4170557" y="2911317"/>
          <a:ext cx="7814040" cy="3066361"/>
        </p:xfrm>
        <a:graphic>
          <a:graphicData uri="http://schemas.openxmlformats.org/drawingml/2006/table">
            <a:tbl>
              <a:tblPr firstRow="1" bandRow="1">
                <a:tableStyleId>{5C22544A-7EE6-4342-B048-85BDC9FD1C3A}</a:tableStyleId>
              </a:tblPr>
              <a:tblGrid>
                <a:gridCol w="7814040">
                  <a:extLst>
                    <a:ext uri="{9D8B030D-6E8A-4147-A177-3AD203B41FA5}">
                      <a16:colId xmlns:a16="http://schemas.microsoft.com/office/drawing/2014/main" val="601928750"/>
                    </a:ext>
                  </a:extLst>
                </a:gridCol>
              </a:tblGrid>
              <a:tr h="737048">
                <a:tc>
                  <a:txBody>
                    <a:bodyPr/>
                    <a:lstStyle/>
                    <a:p>
                      <a:r>
                        <a:rPr lang="en-GB" dirty="0"/>
                        <a:t>Key themes you would include in your future Port </a:t>
                      </a:r>
                      <a:r>
                        <a:rPr lang="en-GB" dirty="0" err="1"/>
                        <a:t>Center</a:t>
                      </a:r>
                      <a:r>
                        <a:rPr lang="en-GB" dirty="0"/>
                        <a:t> (if you plan one) or citizen activities</a:t>
                      </a:r>
                    </a:p>
                  </a:txBody>
                  <a:tcPr/>
                </a:tc>
                <a:extLst>
                  <a:ext uri="{0D108BD9-81ED-4DB2-BD59-A6C34878D82A}">
                    <a16:rowId xmlns:a16="http://schemas.microsoft.com/office/drawing/2014/main" val="1998204443"/>
                  </a:ext>
                </a:extLst>
              </a:tr>
              <a:tr h="755634">
                <a:tc>
                  <a:txBody>
                    <a:bodyPr/>
                    <a:lstStyle/>
                    <a:p>
                      <a:r>
                        <a:rPr lang="pt-PT" dirty="0" smtClean="0"/>
                        <a:t>Explaining the port to children</a:t>
                      </a:r>
                      <a:r>
                        <a:rPr lang="pt-PT" baseline="0" dirty="0" smtClean="0"/>
                        <a:t> and students, its activities, the main development projets (both industrial and city-port projects), its economic impacts on territory</a:t>
                      </a:r>
                      <a:endParaRPr lang="en-GB" dirty="0">
                        <a:solidFill>
                          <a:schemeClr val="tx1"/>
                        </a:solidFill>
                      </a:endParaRPr>
                    </a:p>
                  </a:txBody>
                  <a:tcPr/>
                </a:tc>
                <a:extLst>
                  <a:ext uri="{0D108BD9-81ED-4DB2-BD59-A6C34878D82A}">
                    <a16:rowId xmlns:a16="http://schemas.microsoft.com/office/drawing/2014/main" val="3726771051"/>
                  </a:ext>
                </a:extLst>
              </a:tr>
              <a:tr h="445094">
                <a:tc>
                  <a:txBody>
                    <a:bodyPr/>
                    <a:lstStyle/>
                    <a:p>
                      <a:r>
                        <a:rPr lang="pt-PT" dirty="0" smtClean="0"/>
                        <a:t>Jobs and especially</a:t>
                      </a:r>
                      <a:r>
                        <a:rPr lang="pt-PT" baseline="0" dirty="0" smtClean="0"/>
                        <a:t> new jobs linked to digital and energetic transitions</a:t>
                      </a:r>
                      <a:endParaRPr lang="en-GB" dirty="0">
                        <a:solidFill>
                          <a:schemeClr val="tx1"/>
                        </a:solidFill>
                      </a:endParaRPr>
                    </a:p>
                  </a:txBody>
                  <a:tcPr/>
                </a:tc>
                <a:extLst>
                  <a:ext uri="{0D108BD9-81ED-4DB2-BD59-A6C34878D82A}">
                    <a16:rowId xmlns:a16="http://schemas.microsoft.com/office/drawing/2014/main" val="1284252963"/>
                  </a:ext>
                </a:extLst>
              </a:tr>
              <a:tr h="488037">
                <a:tc>
                  <a:txBody>
                    <a:bodyPr/>
                    <a:lstStyle/>
                    <a:p>
                      <a:r>
                        <a:rPr lang="pt-PT" dirty="0" smtClean="0"/>
                        <a:t>Guided</a:t>
                      </a:r>
                      <a:r>
                        <a:rPr lang="pt-PT" baseline="0" dirty="0" smtClean="0"/>
                        <a:t> tours to discover concretly how the port works and lives</a:t>
                      </a:r>
                      <a:endParaRPr lang="en-GB" dirty="0">
                        <a:solidFill>
                          <a:schemeClr val="tx1"/>
                        </a:solidFill>
                      </a:endParaRPr>
                    </a:p>
                  </a:txBody>
                  <a:tcPr/>
                </a:tc>
                <a:extLst>
                  <a:ext uri="{0D108BD9-81ED-4DB2-BD59-A6C34878D82A}">
                    <a16:rowId xmlns:a16="http://schemas.microsoft.com/office/drawing/2014/main" val="2510740732"/>
                  </a:ext>
                </a:extLst>
              </a:tr>
              <a:tr h="640548">
                <a:tc>
                  <a:txBody>
                    <a:bodyPr/>
                    <a:lstStyle/>
                    <a:p>
                      <a:r>
                        <a:rPr lang="en-GB" dirty="0" smtClean="0">
                          <a:solidFill>
                            <a:schemeClr val="tx1"/>
                          </a:solidFill>
                        </a:rPr>
                        <a:t>…</a:t>
                      </a:r>
                      <a:endParaRPr lang="en-GB" dirty="0">
                        <a:solidFill>
                          <a:schemeClr val="tx1"/>
                        </a:solidFill>
                      </a:endParaRPr>
                    </a:p>
                  </a:txBody>
                  <a:tcPr/>
                </a:tc>
                <a:extLst>
                  <a:ext uri="{0D108BD9-81ED-4DB2-BD59-A6C34878D82A}">
                    <a16:rowId xmlns:a16="http://schemas.microsoft.com/office/drawing/2014/main" val="1309633145"/>
                  </a:ext>
                </a:extLst>
              </a:tr>
            </a:tbl>
          </a:graphicData>
        </a:graphic>
      </p:graphicFrame>
      <p:pic>
        <p:nvPicPr>
          <p:cNvPr id="3" name="Imag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
            <a:ext cx="3530936" cy="2364059"/>
          </a:xfrm>
          <a:prstGeom prst="rect">
            <a:avLst/>
          </a:prstGeom>
        </p:spPr>
      </p:pic>
      <p:pic>
        <p:nvPicPr>
          <p:cNvPr id="4" name="Imag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2364058"/>
            <a:ext cx="3530936" cy="2397539"/>
          </a:xfrm>
          <a:prstGeom prst="rect">
            <a:avLst/>
          </a:prstGeom>
        </p:spPr>
      </p:pic>
      <p:pic>
        <p:nvPicPr>
          <p:cNvPr id="5" name="Imag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4761597"/>
            <a:ext cx="3530936" cy="2096403"/>
          </a:xfrm>
          <a:prstGeom prst="rect">
            <a:avLst/>
          </a:prstGeom>
        </p:spPr>
      </p:pic>
    </p:spTree>
    <p:extLst>
      <p:ext uri="{BB962C8B-B14F-4D97-AF65-F5344CB8AC3E}">
        <p14:creationId xmlns:p14="http://schemas.microsoft.com/office/powerpoint/2010/main" val="418471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9B9A2677-72EC-495F-894A-F86B5C232FE1}"/>
              </a:ext>
            </a:extLst>
          </p:cNvPr>
          <p:cNvSpPr txBox="1"/>
          <p:nvPr/>
        </p:nvSpPr>
        <p:spPr>
          <a:xfrm>
            <a:off x="4267199" y="273075"/>
            <a:ext cx="7330069" cy="2523768"/>
          </a:xfrm>
          <a:prstGeom prst="rect">
            <a:avLst/>
          </a:prstGeom>
          <a:noFill/>
        </p:spPr>
        <p:txBody>
          <a:bodyPr wrap="square" rtlCol="0">
            <a:spAutoFit/>
          </a:bodyPr>
          <a:lstStyle/>
          <a:p>
            <a:r>
              <a:rPr lang="en-US" sz="2000" b="1" dirty="0"/>
              <a:t>What are your goals/expectations for the PCN Meeting in Bilbao ?</a:t>
            </a:r>
          </a:p>
          <a:p>
            <a:pPr marL="457200" indent="-457200">
              <a:buFont typeface="+mj-lt"/>
              <a:buAutoNum type="arabicPeriod"/>
            </a:pPr>
            <a:r>
              <a:rPr lang="en-US" sz="2000" dirty="0" smtClean="0"/>
              <a:t>To discover what other city-port communities are doing / developing</a:t>
            </a:r>
            <a:endParaRPr lang="en-US" sz="2000" dirty="0"/>
          </a:p>
          <a:p>
            <a:pPr marL="457200" indent="-457200">
              <a:buFont typeface="+mj-lt"/>
              <a:buAutoNum type="arabicPeriod"/>
            </a:pPr>
            <a:r>
              <a:rPr lang="en-US" sz="2000" dirty="0" smtClean="0"/>
              <a:t>To meet Port Center </a:t>
            </a:r>
            <a:r>
              <a:rPr lang="en-US" sz="2000" dirty="0" smtClean="0"/>
              <a:t>referents / people in charge </a:t>
            </a:r>
            <a:r>
              <a:rPr lang="en-US" sz="2000" dirty="0" smtClean="0"/>
              <a:t>of other port/territories and discussing ideas / difficulties with them, exchanging experience</a:t>
            </a:r>
            <a:endParaRPr lang="en-US" sz="2000" dirty="0"/>
          </a:p>
          <a:p>
            <a:pPr marL="457200" indent="-457200">
              <a:buFont typeface="+mj-lt"/>
              <a:buAutoNum type="arabicPeriod"/>
            </a:pPr>
            <a:r>
              <a:rPr lang="en-US" sz="2000" dirty="0" smtClean="0"/>
              <a:t>…</a:t>
            </a:r>
            <a:endParaRPr lang="en-US" sz="2000" dirty="0"/>
          </a:p>
          <a:p>
            <a:endParaRPr lang="pt-PT" dirty="0"/>
          </a:p>
        </p:txBody>
      </p:sp>
      <p:sp>
        <p:nvSpPr>
          <p:cNvPr id="11" name="CaixaDeTexto 10">
            <a:extLst>
              <a:ext uri="{FF2B5EF4-FFF2-40B4-BE49-F238E27FC236}">
                <a16:creationId xmlns:a16="http://schemas.microsoft.com/office/drawing/2014/main" id="{B3279D5D-AFD9-4461-ACB3-BE181A3A4EAD}"/>
              </a:ext>
            </a:extLst>
          </p:cNvPr>
          <p:cNvSpPr txBox="1"/>
          <p:nvPr/>
        </p:nvSpPr>
        <p:spPr>
          <a:xfrm>
            <a:off x="4267200" y="3183672"/>
            <a:ext cx="7141827" cy="1600438"/>
          </a:xfrm>
          <a:prstGeom prst="rect">
            <a:avLst/>
          </a:prstGeom>
          <a:noFill/>
        </p:spPr>
        <p:txBody>
          <a:bodyPr wrap="square" rtlCol="0">
            <a:spAutoFit/>
          </a:bodyPr>
          <a:lstStyle/>
          <a:p>
            <a:r>
              <a:rPr lang="en-US" sz="2000" b="1" dirty="0"/>
              <a:t>What useful knowledge should AIVP provide you with?</a:t>
            </a:r>
          </a:p>
          <a:p>
            <a:pPr marL="457200" indent="-457200">
              <a:buFont typeface="+mj-lt"/>
              <a:buAutoNum type="arabicPeriod"/>
            </a:pPr>
            <a:r>
              <a:rPr lang="en-US" sz="2000" dirty="0" smtClean="0"/>
              <a:t>Benchmark</a:t>
            </a:r>
          </a:p>
          <a:p>
            <a:pPr marL="457200" indent="-457200">
              <a:buFont typeface="+mj-lt"/>
              <a:buAutoNum type="arabicPeriod"/>
            </a:pPr>
            <a:r>
              <a:rPr lang="en-US" sz="2000" dirty="0" smtClean="0"/>
              <a:t>Port </a:t>
            </a:r>
            <a:r>
              <a:rPr lang="en-US" sz="2000" dirty="0" smtClean="0"/>
              <a:t>Center business models / </a:t>
            </a:r>
            <a:r>
              <a:rPr lang="en-US" sz="2000" dirty="0" err="1" smtClean="0"/>
              <a:t>exemples</a:t>
            </a:r>
            <a:r>
              <a:rPr lang="en-US" sz="2000" dirty="0" smtClean="0"/>
              <a:t> of </a:t>
            </a:r>
            <a:r>
              <a:rPr lang="en-US" sz="2000" dirty="0" err="1" smtClean="0"/>
              <a:t>ressources</a:t>
            </a:r>
            <a:r>
              <a:rPr lang="en-US" sz="2000" dirty="0" smtClean="0"/>
              <a:t>…</a:t>
            </a:r>
            <a:endParaRPr lang="en-US" sz="2000" dirty="0"/>
          </a:p>
          <a:p>
            <a:pPr marL="457200" indent="-457200">
              <a:buFont typeface="+mj-lt"/>
              <a:buAutoNum type="arabicPeriod"/>
            </a:pPr>
            <a:r>
              <a:rPr lang="en-US" sz="2000" dirty="0" smtClean="0"/>
              <a:t>Help to structure institutional partnerships</a:t>
            </a:r>
            <a:endParaRPr lang="en-US" sz="2000" dirty="0"/>
          </a:p>
          <a:p>
            <a:endParaRPr lang="pt-PT" dirty="0"/>
          </a:p>
        </p:txBody>
      </p:sp>
      <p:sp>
        <p:nvSpPr>
          <p:cNvPr id="15" name="CaixaDeTexto 14">
            <a:extLst>
              <a:ext uri="{FF2B5EF4-FFF2-40B4-BE49-F238E27FC236}">
                <a16:creationId xmlns:a16="http://schemas.microsoft.com/office/drawing/2014/main" id="{4377790C-DC92-4D7C-AA6D-F403BD80FD70}"/>
              </a:ext>
            </a:extLst>
          </p:cNvPr>
          <p:cNvSpPr txBox="1"/>
          <p:nvPr/>
        </p:nvSpPr>
        <p:spPr>
          <a:xfrm>
            <a:off x="4267198" y="4938224"/>
            <a:ext cx="7141827" cy="1600438"/>
          </a:xfrm>
          <a:prstGeom prst="rect">
            <a:avLst/>
          </a:prstGeom>
          <a:noFill/>
        </p:spPr>
        <p:txBody>
          <a:bodyPr wrap="square" rtlCol="0">
            <a:spAutoFit/>
          </a:bodyPr>
          <a:lstStyle/>
          <a:p>
            <a:r>
              <a:rPr lang="en-US" sz="2000" b="1" dirty="0"/>
              <a:t>Key topics for future PCN Meetings</a:t>
            </a:r>
          </a:p>
          <a:p>
            <a:pPr marL="457200" indent="-457200">
              <a:buFont typeface="+mj-lt"/>
              <a:buAutoNum type="arabicPeriod"/>
            </a:pPr>
            <a:r>
              <a:rPr lang="en-US" sz="2000" dirty="0" smtClean="0"/>
              <a:t>Port Center business models and juridical structuration</a:t>
            </a:r>
          </a:p>
          <a:p>
            <a:pPr marL="457200" indent="-457200">
              <a:buFont typeface="+mj-lt"/>
              <a:buAutoNum type="arabicPeriod"/>
            </a:pPr>
            <a:r>
              <a:rPr lang="en-US" sz="2000" dirty="0" smtClean="0"/>
              <a:t>Use </a:t>
            </a:r>
            <a:r>
              <a:rPr lang="en-US" sz="2000" dirty="0" smtClean="0"/>
              <a:t>of new technologies in Port Centers</a:t>
            </a:r>
            <a:endParaRPr lang="en-US" sz="2000" dirty="0"/>
          </a:p>
          <a:p>
            <a:pPr marL="457200" indent="-457200">
              <a:buFont typeface="+mj-lt"/>
              <a:buAutoNum type="arabicPeriod"/>
            </a:pPr>
            <a:r>
              <a:rPr lang="en-US" sz="2000" dirty="0"/>
              <a:t>…</a:t>
            </a:r>
          </a:p>
          <a:p>
            <a:endParaRPr lang="pt-PT" dirty="0"/>
          </a:p>
        </p:txBody>
      </p:sp>
      <p:pic>
        <p:nvPicPr>
          <p:cNvPr id="2" name="Imag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3530936" cy="2354622"/>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19724"/>
            <a:ext cx="3529856" cy="2338275"/>
          </a:xfrm>
          <a:prstGeom prst="rect">
            <a:avLst/>
          </a:prstGeom>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b="12129"/>
          <a:stretch/>
        </p:blipFill>
        <p:spPr>
          <a:xfrm>
            <a:off x="0" y="2271494"/>
            <a:ext cx="3529857" cy="2326287"/>
          </a:xfrm>
          <a:prstGeom prst="rect">
            <a:avLst/>
          </a:prstGeom>
        </p:spPr>
      </p:pic>
    </p:spTree>
    <p:extLst>
      <p:ext uri="{BB962C8B-B14F-4D97-AF65-F5344CB8AC3E}">
        <p14:creationId xmlns:p14="http://schemas.microsoft.com/office/powerpoint/2010/main" val="324159496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812</Words>
  <Application>Microsoft Office PowerPoint</Application>
  <PresentationFormat>Grand écran</PresentationFormat>
  <Paragraphs>111</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Calibri</vt:lpstr>
      <vt:lpstr>Calibri Light</vt:lpstr>
      <vt:lpstr>Times New Roman</vt:lpstr>
      <vt:lpstr>Tema do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jose manuel sánchez</dc:creator>
  <cp:lastModifiedBy>Hallé Claire</cp:lastModifiedBy>
  <cp:revision>107</cp:revision>
  <dcterms:created xsi:type="dcterms:W3CDTF">2019-08-20T16:50:11Z</dcterms:created>
  <dcterms:modified xsi:type="dcterms:W3CDTF">2019-10-21T08:25:29Z</dcterms:modified>
</cp:coreProperties>
</file>