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56" r:id="rId2"/>
    <p:sldId id="259" r:id="rId3"/>
    <p:sldId id="260" r:id="rId4"/>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anuel sánchez" initials="jms" lastIdx="1" clrIdx="0">
    <p:extLst>
      <p:ext uri="{19B8F6BF-5375-455C-9EA6-DF929625EA0E}">
        <p15:presenceInfo xmlns:p15="http://schemas.microsoft.com/office/powerpoint/2012/main" userId="5fedbb11f4f88202" providerId="Windows Live"/>
      </p:ext>
    </p:extLst>
  </p:cmAuthor>
  <p:cmAuthor id="2" name="C Monnet" initials="CM" lastIdx="1" clrIdx="1">
    <p:extLst>
      <p:ext uri="{19B8F6BF-5375-455C-9EA6-DF929625EA0E}">
        <p15:presenceInfo xmlns:p15="http://schemas.microsoft.com/office/powerpoint/2012/main" userId="S-1-5-21-3568155167-1620254348-3838688828-1117" providerId="AD"/>
      </p:ext>
    </p:extLst>
  </p:cmAuthor>
  <p:cmAuthor id="3" name="Kristīne Birģele" initials="KB" lastIdx="3" clrIdx="2">
    <p:extLst>
      <p:ext uri="{19B8F6BF-5375-455C-9EA6-DF929625EA0E}">
        <p15:presenceInfo xmlns:p15="http://schemas.microsoft.com/office/powerpoint/2012/main" userId="S-1-5-21-1457505017-1506593784-137630690-7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1" autoAdjust="0"/>
    <p:restoredTop sz="94660"/>
  </p:normalViewPr>
  <p:slideViewPr>
    <p:cSldViewPr snapToGrid="0">
      <p:cViewPr varScale="1">
        <p:scale>
          <a:sx n="86" d="100"/>
          <a:sy n="86" d="100"/>
        </p:scale>
        <p:origin x="90" y="33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10-18T11:09:07.102" idx="2">
    <p:pos x="6937" y="2913"/>
    <p:text>*Viņiem jāizgatavo video prezentācija par Rīgas brīvostu. Uz Stokholmu dosies tie klases skolēni, kuru video iegūs vienlielāko LIKE un SHARE daudzumu Facebook.</p:text>
    <p:extLst>
      <p:ext uri="{C676402C-5697-4E1C-873F-D02D1690AC5C}">
        <p15:threadingInfo xmlns:p15="http://schemas.microsoft.com/office/powerpoint/2012/main" timeZoneBias="-180"/>
      </p:ext>
    </p:extLst>
  </p:cm>
  <p:cm authorId="3" dt="2019-10-18T11:10:56.855" idx="3">
    <p:pos x="4962" y="551"/>
    <p:text>Apkaimju biedrību izveidošanās ļāvusi daudz efektīvāk īstenot savstarpējo dialogu par abām pusēm aktuālajiem jautājumiem komunikācijā ar ostai blakus esošo apkaimju iedzīvotājiem.</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 xmlns:a16="http://schemas.microsoft.com/office/drawing/2014/main" id="{D0CCAAA8-37F8-474B-9718-B4DEB0CBBC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a:extLst>
              <a:ext uri="{FF2B5EF4-FFF2-40B4-BE49-F238E27FC236}">
                <a16:creationId xmlns="" xmlns:a16="http://schemas.microsoft.com/office/drawing/2014/main" id="{330B56FB-8180-4149-88E5-66E71C7761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19B965-6FEC-4512-A522-D6373A1B0DF6}" type="datetimeFigureOut">
              <a:rPr lang="en-GB" smtClean="0"/>
              <a:t>21/10/2019</a:t>
            </a:fld>
            <a:endParaRPr lang="en-GB"/>
          </a:p>
        </p:txBody>
      </p:sp>
      <p:sp>
        <p:nvSpPr>
          <p:cNvPr id="4" name="Marcador de Posição do Rodapé 3">
            <a:extLst>
              <a:ext uri="{FF2B5EF4-FFF2-40B4-BE49-F238E27FC236}">
                <a16:creationId xmlns="" xmlns:a16="http://schemas.microsoft.com/office/drawing/2014/main" id="{96287AF6-DEC8-4F41-BE3B-3520A11DF9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Posição do Número do Diapositivo 4">
            <a:extLst>
              <a:ext uri="{FF2B5EF4-FFF2-40B4-BE49-F238E27FC236}">
                <a16:creationId xmlns="" xmlns:a16="http://schemas.microsoft.com/office/drawing/2014/main" id="{1AF06425-965A-4A2B-8E30-34E636F181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CF5AB9-BAD3-4D4A-BA32-34A9EFCDF49A}" type="slidenum">
              <a:rPr lang="en-GB" smtClean="0"/>
              <a:t>‹#›</a:t>
            </a:fld>
            <a:endParaRPr lang="en-GB"/>
          </a:p>
        </p:txBody>
      </p:sp>
    </p:spTree>
    <p:extLst>
      <p:ext uri="{BB962C8B-B14F-4D97-AF65-F5344CB8AC3E}">
        <p14:creationId xmlns:p14="http://schemas.microsoft.com/office/powerpoint/2010/main" val="1731622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95F54A-206E-45A8-9D55-B34A890A7229}"/>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 xmlns:a16="http://schemas.microsoft.com/office/drawing/2014/main" id="{8062B46E-3A97-4E7E-B06A-A1233901F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 xmlns:a16="http://schemas.microsoft.com/office/drawing/2014/main" id="{75C9BEB8-3746-412C-81F7-B8EDAD232DC3}"/>
              </a:ext>
            </a:extLst>
          </p:cNvPr>
          <p:cNvSpPr>
            <a:spLocks noGrp="1"/>
          </p:cNvSpPr>
          <p:nvPr>
            <p:ph type="dt" sz="half" idx="10"/>
          </p:nvPr>
        </p:nvSpPr>
        <p:spPr/>
        <p:txBody>
          <a:bodyPr/>
          <a:lstStyle/>
          <a:p>
            <a:fld id="{B979558E-1799-49C5-9754-305E3F17B267}" type="datetimeFigureOut">
              <a:rPr lang="en-GB" smtClean="0"/>
              <a:t>21/10/2019</a:t>
            </a:fld>
            <a:endParaRPr lang="en-GB" dirty="0"/>
          </a:p>
        </p:txBody>
      </p:sp>
      <p:sp>
        <p:nvSpPr>
          <p:cNvPr id="5" name="Marcador de Posição do Rodapé 4">
            <a:extLst>
              <a:ext uri="{FF2B5EF4-FFF2-40B4-BE49-F238E27FC236}">
                <a16:creationId xmlns="" xmlns:a16="http://schemas.microsoft.com/office/drawing/2014/main" id="{DFBE3E3B-1BFC-4BC2-BD81-06B3622F4283}"/>
              </a:ext>
            </a:extLst>
          </p:cNvPr>
          <p:cNvSpPr>
            <a:spLocks noGrp="1"/>
          </p:cNvSpPr>
          <p:nvPr>
            <p:ph type="ftr" sz="quarter" idx="11"/>
          </p:nvPr>
        </p:nvSpPr>
        <p:spPr/>
        <p:txBody>
          <a:bodyPr/>
          <a:lstStyle/>
          <a:p>
            <a:endParaRPr lang="en-GB" dirty="0"/>
          </a:p>
        </p:txBody>
      </p:sp>
      <p:sp>
        <p:nvSpPr>
          <p:cNvPr id="6" name="Marcador de Posição do Número do Diapositivo 5">
            <a:extLst>
              <a:ext uri="{FF2B5EF4-FFF2-40B4-BE49-F238E27FC236}">
                <a16:creationId xmlns="" xmlns:a16="http://schemas.microsoft.com/office/drawing/2014/main" id="{B589C409-5CB3-42DE-89DF-432B4ECFFF97}"/>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257881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0D5104-9B4C-4BE6-A908-8F7D88DEDD4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 xmlns:a16="http://schemas.microsoft.com/office/drawing/2014/main" id="{04B7FC4A-B5C1-4B06-9DF8-08F7F6C23885}"/>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 xmlns:a16="http://schemas.microsoft.com/office/drawing/2014/main" id="{D39E65FA-1E5D-4F5C-9341-FADF55FD4C5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 xmlns:a16="http://schemas.microsoft.com/office/drawing/2014/main" id="{4FE98306-CE7F-4F63-8738-B882DFAD419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DB454963-D1BC-45F1-827A-17FE51828E2F}"/>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15886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A4BC0D41-5BA5-4814-BBF0-AC0AC66F412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 xmlns:a16="http://schemas.microsoft.com/office/drawing/2014/main" id="{ECD31CDF-C308-4810-B916-BBF2A8EE122A}"/>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 xmlns:a16="http://schemas.microsoft.com/office/drawing/2014/main" id="{ADC8E1C0-79D1-4C8F-A0E8-BA998988042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 xmlns:a16="http://schemas.microsoft.com/office/drawing/2014/main" id="{5E1CA321-740B-4162-822B-FFCB2F99D22D}"/>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E795BB87-1DAA-4F74-92C4-2E99A8BCF1ED}"/>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175992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1C48F22-D804-4F5F-AE5F-D05AEACF28F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 xmlns:a16="http://schemas.microsoft.com/office/drawing/2014/main" id="{D29A4196-A5E6-49D9-A889-06C98727C507}"/>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 xmlns:a16="http://schemas.microsoft.com/office/drawing/2014/main" id="{27DAD0F1-6D4E-4258-8F18-73F208B9AB87}"/>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 xmlns:a16="http://schemas.microsoft.com/office/drawing/2014/main" id="{36CBAD25-63EE-4E21-8137-5F88D9A9F55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D9258D21-0E62-4C77-A03A-2951D76FE047}"/>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174938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36E9499-4D32-4A34-BFA0-973B4F105BE3}"/>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 xmlns:a16="http://schemas.microsoft.com/office/drawing/2014/main" id="{0E3DB709-A7D9-41FB-929D-17EACF326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 xmlns:a16="http://schemas.microsoft.com/office/drawing/2014/main" id="{099C6057-70CA-4BEE-B589-69BD1FE6F955}"/>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 xmlns:a16="http://schemas.microsoft.com/office/drawing/2014/main" id="{54C46EA4-B385-4804-831D-49FF78EAC244}"/>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752FA01C-D5FC-4181-8A08-95DE95802F77}"/>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189411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5CC19F-F346-4989-9D5F-A44F7FDB9700}"/>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 xmlns:a16="http://schemas.microsoft.com/office/drawing/2014/main" id="{5126D438-6EBB-4FA1-AF93-4ED73D4D3889}"/>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 xmlns:a16="http://schemas.microsoft.com/office/drawing/2014/main" id="{FD3C20B8-C0F0-4092-85FC-F7C4B4A8220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 xmlns:a16="http://schemas.microsoft.com/office/drawing/2014/main" id="{559253DC-184A-44E9-B516-88FCB3D47B92}"/>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 xmlns:a16="http://schemas.microsoft.com/office/drawing/2014/main" id="{AA6B71D4-2944-4CFE-9E45-96889CEE1675}"/>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 xmlns:a16="http://schemas.microsoft.com/office/drawing/2014/main" id="{F1456A23-C170-46A8-AA88-8090A626CE76}"/>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201172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61230B-D861-454D-8A40-EB8A30A98D2C}"/>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 xmlns:a16="http://schemas.microsoft.com/office/drawing/2014/main" id="{C43C6179-73C3-4BF1-9515-687656DD8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 xmlns:a16="http://schemas.microsoft.com/office/drawing/2014/main" id="{EC74E5F9-FB21-497C-AFA4-385780209A66}"/>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 xmlns:a16="http://schemas.microsoft.com/office/drawing/2014/main" id="{4284A5C8-9244-42C2-9E80-1563DCE85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 xmlns:a16="http://schemas.microsoft.com/office/drawing/2014/main" id="{33D40351-7379-4CA6-A4E2-F330BE7AA5FB}"/>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 xmlns:a16="http://schemas.microsoft.com/office/drawing/2014/main" id="{A4D1FBE9-C3A1-42C0-9CBA-0129D7953052}"/>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8" name="Marcador de Posição do Rodapé 7">
            <a:extLst>
              <a:ext uri="{FF2B5EF4-FFF2-40B4-BE49-F238E27FC236}">
                <a16:creationId xmlns="" xmlns:a16="http://schemas.microsoft.com/office/drawing/2014/main" id="{A1FF4212-715E-44AB-99CA-35087AB7F86D}"/>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 xmlns:a16="http://schemas.microsoft.com/office/drawing/2014/main" id="{47FD6748-838E-473A-8DD6-647AD4085D63}"/>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386073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2C27CC-5966-41C8-BB37-9F5FD80D5BCE}"/>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 xmlns:a16="http://schemas.microsoft.com/office/drawing/2014/main" id="{1FDC737B-F440-446E-9DCF-6B3D3181A8B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4" name="Marcador de Posição do Rodapé 3">
            <a:extLst>
              <a:ext uri="{FF2B5EF4-FFF2-40B4-BE49-F238E27FC236}">
                <a16:creationId xmlns="" xmlns:a16="http://schemas.microsoft.com/office/drawing/2014/main" id="{6C999212-3D92-491F-B86E-9BBBB4182499}"/>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 xmlns:a16="http://schemas.microsoft.com/office/drawing/2014/main" id="{2BC63D35-097E-47A7-B953-3A069A8E790A}"/>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57723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 xmlns:a16="http://schemas.microsoft.com/office/drawing/2014/main" id="{7CEEDC5E-C4D2-4FD0-9784-BA0F4A3DE19D}"/>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3" name="Marcador de Posição do Rodapé 2">
            <a:extLst>
              <a:ext uri="{FF2B5EF4-FFF2-40B4-BE49-F238E27FC236}">
                <a16:creationId xmlns="" xmlns:a16="http://schemas.microsoft.com/office/drawing/2014/main" id="{C771B4E8-7507-49FF-9ABC-B86966A814B8}"/>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 xmlns:a16="http://schemas.microsoft.com/office/drawing/2014/main" id="{FA4E90EB-3A5A-493F-A882-2FF2D1C8F4EC}"/>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29021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3AA929-14DA-4691-91E5-C32888E6034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 xmlns:a16="http://schemas.microsoft.com/office/drawing/2014/main" id="{3B542F21-8F6D-4331-A7D4-493D8FEA1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 xmlns:a16="http://schemas.microsoft.com/office/drawing/2014/main" id="{AF9F55B1-7545-4B54-8B27-744A57610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 xmlns:a16="http://schemas.microsoft.com/office/drawing/2014/main" id="{26B2017A-CD83-4262-8ABB-EFB39F397C1D}"/>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 xmlns:a16="http://schemas.microsoft.com/office/drawing/2014/main" id="{DCE1FF18-5300-451C-A690-24F4418F64B1}"/>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 xmlns:a16="http://schemas.microsoft.com/office/drawing/2014/main" id="{F0039CEB-ECFB-42C3-B3D0-A8627241778F}"/>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409472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B8636C-A513-4293-B58D-FDBA888282F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 xmlns:a16="http://schemas.microsoft.com/office/drawing/2014/main" id="{13A84BD4-2BB3-4031-B0BB-D085DDA6A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 xmlns:a16="http://schemas.microsoft.com/office/drawing/2014/main" id="{10E5D91C-FC41-439E-A27B-2390038BF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 xmlns:a16="http://schemas.microsoft.com/office/drawing/2014/main" id="{B3E646AC-96EC-43BE-A1C2-E28851B741F9}"/>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 xmlns:a16="http://schemas.microsoft.com/office/drawing/2014/main" id="{65F6B743-A8D3-473A-8C53-1AB85EFE92E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 xmlns:a16="http://schemas.microsoft.com/office/drawing/2014/main" id="{E40CDF42-A9AA-4B73-8EFD-71F69CFF0AE6}"/>
              </a:ext>
            </a:extLst>
          </p:cNvPr>
          <p:cNvSpPr>
            <a:spLocks noGrp="1"/>
          </p:cNvSpPr>
          <p:nvPr>
            <p:ph type="sldNum" sz="quarter" idx="12"/>
          </p:nvPr>
        </p:nvSpPr>
        <p:spPr/>
        <p:txBody>
          <a:bodyPr/>
          <a:lstStyle/>
          <a:p>
            <a:fld id="{4481E2F1-1C73-4000-A2AB-D85D11DEBF36}" type="slidenum">
              <a:rPr lang="en-GB" smtClean="0"/>
              <a:t>‹#›</a:t>
            </a:fld>
            <a:endParaRPr lang="en-GB"/>
          </a:p>
        </p:txBody>
      </p:sp>
    </p:spTree>
    <p:extLst>
      <p:ext uri="{BB962C8B-B14F-4D97-AF65-F5344CB8AC3E}">
        <p14:creationId xmlns:p14="http://schemas.microsoft.com/office/powerpoint/2010/main" val="178567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 xmlns:a16="http://schemas.microsoft.com/office/drawing/2014/main" id="{7B9DE93E-43E2-4FF9-9B35-BCD70D477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 xmlns:a16="http://schemas.microsoft.com/office/drawing/2014/main" id="{324268B3-B9B0-46C4-84F6-B0C337BD3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 xmlns:a16="http://schemas.microsoft.com/office/drawing/2014/main" id="{C3E4B6D3-D880-42FC-BB8F-DFD9921AA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PT" dirty="0"/>
              <a:t>24/25 </a:t>
            </a:r>
            <a:r>
              <a:rPr lang="pt-PT" dirty="0" err="1"/>
              <a:t>October</a:t>
            </a:r>
            <a:r>
              <a:rPr lang="pt-PT" dirty="0"/>
              <a:t> 2019</a:t>
            </a:r>
            <a:endParaRPr lang="en-GB" dirty="0"/>
          </a:p>
        </p:txBody>
      </p:sp>
      <p:sp>
        <p:nvSpPr>
          <p:cNvPr id="5" name="Marcador de Posição do Rodapé 4">
            <a:extLst>
              <a:ext uri="{FF2B5EF4-FFF2-40B4-BE49-F238E27FC236}">
                <a16:creationId xmlns="" xmlns:a16="http://schemas.microsoft.com/office/drawing/2014/main" id="{7D4EFCC5-8F55-4150-B6C2-776DE3DA3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dirty="0" err="1"/>
              <a:t>Port</a:t>
            </a:r>
            <a:r>
              <a:rPr lang="pt-PT" dirty="0"/>
              <a:t> </a:t>
            </a:r>
            <a:r>
              <a:rPr lang="pt-PT" dirty="0" err="1"/>
              <a:t>Center</a:t>
            </a:r>
            <a:r>
              <a:rPr lang="pt-PT" dirty="0"/>
              <a:t> Network - Bilbao</a:t>
            </a:r>
            <a:endParaRPr lang="en-GB" dirty="0"/>
          </a:p>
        </p:txBody>
      </p:sp>
      <p:sp>
        <p:nvSpPr>
          <p:cNvPr id="6" name="Marcador de Posição do Número do Diapositivo 5">
            <a:extLst>
              <a:ext uri="{FF2B5EF4-FFF2-40B4-BE49-F238E27FC236}">
                <a16:creationId xmlns="" xmlns:a16="http://schemas.microsoft.com/office/drawing/2014/main" id="{E9AEA632-7BF8-45D1-A222-3D5EED188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AIVP</a:t>
            </a:r>
          </a:p>
        </p:txBody>
      </p:sp>
      <p:pic>
        <p:nvPicPr>
          <p:cNvPr id="8" name="Imagem 7">
            <a:extLst>
              <a:ext uri="{FF2B5EF4-FFF2-40B4-BE49-F238E27FC236}">
                <a16:creationId xmlns="" xmlns:a16="http://schemas.microsoft.com/office/drawing/2014/main" id="{1BBD9299-4E56-42E5-BF92-2FD800F9287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00586" y="6299264"/>
            <a:ext cx="1019963" cy="479295"/>
          </a:xfrm>
          <a:prstGeom prst="rect">
            <a:avLst/>
          </a:prstGeom>
        </p:spPr>
      </p:pic>
    </p:spTree>
    <p:extLst>
      <p:ext uri="{BB962C8B-B14F-4D97-AF65-F5344CB8AC3E}">
        <p14:creationId xmlns:p14="http://schemas.microsoft.com/office/powerpoint/2010/main" val="9271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istine.birgele@rop.lv"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linkedin.com/in/kristine-birge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op.lv/"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 xmlns:a16="http://schemas.microsoft.com/office/drawing/2014/main" id="{22B47F88-5058-488F-BC7C-A06C0FDA88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7816" y="0"/>
            <a:ext cx="8974184" cy="5982789"/>
          </a:xfrm>
          <a:prstGeom prst="rect">
            <a:avLst/>
          </a:prstGeom>
        </p:spPr>
      </p:pic>
      <p:sp>
        <p:nvSpPr>
          <p:cNvPr id="8" name="CaixaDeTexto 7">
            <a:extLst>
              <a:ext uri="{FF2B5EF4-FFF2-40B4-BE49-F238E27FC236}">
                <a16:creationId xmlns="" xmlns:a16="http://schemas.microsoft.com/office/drawing/2014/main" id="{0137EC6E-D197-4363-BD1C-FF5C17380696}"/>
              </a:ext>
            </a:extLst>
          </p:cNvPr>
          <p:cNvSpPr txBox="1"/>
          <p:nvPr/>
        </p:nvSpPr>
        <p:spPr>
          <a:xfrm>
            <a:off x="3217816" y="103467"/>
            <a:ext cx="8929824" cy="830997"/>
          </a:xfrm>
          <a:prstGeom prst="rect">
            <a:avLst/>
          </a:prstGeom>
          <a:noFill/>
        </p:spPr>
        <p:txBody>
          <a:bodyPr wrap="square" rtlCol="0">
            <a:spAutoFit/>
          </a:bodyPr>
          <a:lstStyle/>
          <a:p>
            <a:r>
              <a:rPr lang="en-US" sz="4800" spc="300" dirty="0">
                <a:solidFill>
                  <a:schemeClr val="bg1"/>
                </a:solidFill>
                <a:latin typeface="Century Schoolbook" panose="02040604050505020304" pitchFamily="18" charset="0"/>
              </a:rPr>
              <a:t>Freeport of Riga Authority</a:t>
            </a:r>
          </a:p>
        </p:txBody>
      </p:sp>
      <p:sp>
        <p:nvSpPr>
          <p:cNvPr id="9" name="CaixaDeTexto 8">
            <a:extLst>
              <a:ext uri="{FF2B5EF4-FFF2-40B4-BE49-F238E27FC236}">
                <a16:creationId xmlns="" xmlns:a16="http://schemas.microsoft.com/office/drawing/2014/main" id="{9B9A2677-72EC-495F-894A-F86B5C232FE1}"/>
              </a:ext>
            </a:extLst>
          </p:cNvPr>
          <p:cNvSpPr txBox="1"/>
          <p:nvPr/>
        </p:nvSpPr>
        <p:spPr>
          <a:xfrm>
            <a:off x="41945" y="3385035"/>
            <a:ext cx="2975575" cy="3046988"/>
          </a:xfrm>
          <a:prstGeom prst="rect">
            <a:avLst/>
          </a:prstGeom>
          <a:noFill/>
        </p:spPr>
        <p:txBody>
          <a:bodyPr wrap="square" rtlCol="0">
            <a:spAutoFit/>
          </a:bodyPr>
          <a:lstStyle/>
          <a:p>
            <a:r>
              <a:rPr lang="en-US" sz="1600" b="1" dirty="0">
                <a:latin typeface="Century Schoolbook" panose="02040604050505020304" pitchFamily="18" charset="0"/>
              </a:rPr>
              <a:t>Name: </a:t>
            </a:r>
            <a:r>
              <a:rPr lang="en-US" sz="1600" dirty="0">
                <a:latin typeface="Century Schoolbook" panose="02040604050505020304" pitchFamily="18" charset="0"/>
              </a:rPr>
              <a:t>Kristine Birgele</a:t>
            </a:r>
          </a:p>
          <a:p>
            <a:r>
              <a:rPr lang="en-US" sz="1600" b="1" dirty="0">
                <a:latin typeface="Century Schoolbook" panose="02040604050505020304" pitchFamily="18" charset="0"/>
              </a:rPr>
              <a:t>Position: </a:t>
            </a:r>
            <a:r>
              <a:rPr lang="en-US" sz="1600" dirty="0">
                <a:latin typeface="Century Schoolbook" panose="02040604050505020304" pitchFamily="18" charset="0"/>
              </a:rPr>
              <a:t>Specialist of Administrative department</a:t>
            </a:r>
          </a:p>
          <a:p>
            <a:r>
              <a:rPr lang="en-US" sz="1600" b="1" dirty="0">
                <a:latin typeface="Century Schoolbook" panose="02040604050505020304" pitchFamily="18" charset="0"/>
              </a:rPr>
              <a:t>Contact: </a:t>
            </a:r>
            <a:r>
              <a:rPr lang="en-US" sz="1600" dirty="0">
                <a:solidFill>
                  <a:schemeClr val="accent1"/>
                </a:solidFill>
                <a:latin typeface="Century Schoolbook" panose="02040604050505020304" pitchFamily="18" charset="0"/>
                <a:hlinkClick r:id="rId3"/>
              </a:rPr>
              <a:t>kristine.birgele@rop.lv</a:t>
            </a:r>
            <a:endParaRPr lang="en-US" sz="1600" dirty="0">
              <a:solidFill>
                <a:schemeClr val="accent1"/>
              </a:solidFill>
              <a:latin typeface="Century Schoolbook" panose="02040604050505020304" pitchFamily="18" charset="0"/>
            </a:endParaRPr>
          </a:p>
          <a:p>
            <a:r>
              <a:rPr lang="en-US" sz="1600" dirty="0">
                <a:solidFill>
                  <a:schemeClr val="accent1"/>
                </a:solidFill>
                <a:latin typeface="Century Schoolbook" panose="02040604050505020304" pitchFamily="18" charset="0"/>
                <a:hlinkClick r:id="rId4"/>
              </a:rPr>
              <a:t>linkedin.com/in/</a:t>
            </a:r>
            <a:r>
              <a:rPr lang="en-US" sz="1600" dirty="0" err="1">
                <a:solidFill>
                  <a:schemeClr val="accent1"/>
                </a:solidFill>
                <a:latin typeface="Century Schoolbook" panose="02040604050505020304" pitchFamily="18" charset="0"/>
                <a:hlinkClick r:id="rId4"/>
              </a:rPr>
              <a:t>kristine-birgele</a:t>
            </a:r>
            <a:endParaRPr lang="lv-LV" sz="1600" dirty="0">
              <a:solidFill>
                <a:schemeClr val="accent1"/>
              </a:solidFill>
              <a:latin typeface="Century Schoolbook" panose="02040604050505020304" pitchFamily="18" charset="0"/>
            </a:endParaRPr>
          </a:p>
          <a:p>
            <a:endParaRPr lang="en-US" sz="800" dirty="0">
              <a:latin typeface="Century Schoolbook" panose="02040604050505020304" pitchFamily="18" charset="0"/>
            </a:endParaRPr>
          </a:p>
          <a:p>
            <a:endParaRPr lang="lv-LV" sz="1200" dirty="0">
              <a:latin typeface="Century Schoolbook" panose="02040604050505020304" pitchFamily="18" charset="0"/>
            </a:endParaRPr>
          </a:p>
          <a:p>
            <a:r>
              <a:rPr lang="en-US" sz="1200" dirty="0">
                <a:latin typeface="Century Schoolbook" panose="02040604050505020304" pitchFamily="18" charset="0"/>
              </a:rPr>
              <a:t>Every year Freeport of Riga Authority (FRA) organizes and supports social, educational, cultural and sports events for the residents and visitors of the city.</a:t>
            </a:r>
          </a:p>
        </p:txBody>
      </p:sp>
      <p:pic>
        <p:nvPicPr>
          <p:cNvPr id="14" name="Imagem 13">
            <a:extLst>
              <a:ext uri="{FF2B5EF4-FFF2-40B4-BE49-F238E27FC236}">
                <a16:creationId xmlns="" xmlns:a16="http://schemas.microsoft.com/office/drawing/2014/main" id="{A6C64E75-4216-496B-859A-1ED6810D42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74" y="533065"/>
            <a:ext cx="2101184" cy="80279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086" y="1440395"/>
            <a:ext cx="1339304" cy="1840107"/>
          </a:xfrm>
          <a:prstGeom prst="rect">
            <a:avLst/>
          </a:prstGeom>
        </p:spPr>
      </p:pic>
    </p:spTree>
    <p:extLst>
      <p:ext uri="{BB962C8B-B14F-4D97-AF65-F5344CB8AC3E}">
        <p14:creationId xmlns:p14="http://schemas.microsoft.com/office/powerpoint/2010/main" val="22060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 xmlns:a16="http://schemas.microsoft.com/office/drawing/2014/main" id="{0CB06731-9D62-45C2-9D4D-CBDEE36E3310}"/>
              </a:ext>
            </a:extLst>
          </p:cNvPr>
          <p:cNvGraphicFramePr>
            <a:graphicFrameLocks noGrp="1"/>
          </p:cNvGraphicFramePr>
          <p:nvPr>
            <p:extLst>
              <p:ext uri="{D42A27DB-BD31-4B8C-83A1-F6EECF244321}">
                <p14:modId xmlns:p14="http://schemas.microsoft.com/office/powerpoint/2010/main" val="4248430201"/>
              </p:ext>
            </p:extLst>
          </p:nvPr>
        </p:nvGraphicFramePr>
        <p:xfrm>
          <a:off x="220332" y="2179743"/>
          <a:ext cx="11581808" cy="3970263"/>
        </p:xfrm>
        <a:graphic>
          <a:graphicData uri="http://schemas.openxmlformats.org/drawingml/2006/table">
            <a:tbl>
              <a:tblPr firstRow="1" firstCol="1" bandRow="1">
                <a:tableStyleId>{5C22544A-7EE6-4342-B048-85BDC9FD1C3A}</a:tableStyleId>
              </a:tblPr>
              <a:tblGrid>
                <a:gridCol w="1386399">
                  <a:extLst>
                    <a:ext uri="{9D8B030D-6E8A-4147-A177-3AD203B41FA5}">
                      <a16:colId xmlns="" xmlns:a16="http://schemas.microsoft.com/office/drawing/2014/main" val="149920857"/>
                    </a:ext>
                  </a:extLst>
                </a:gridCol>
                <a:gridCol w="600892">
                  <a:extLst>
                    <a:ext uri="{9D8B030D-6E8A-4147-A177-3AD203B41FA5}">
                      <a16:colId xmlns="" xmlns:a16="http://schemas.microsoft.com/office/drawing/2014/main" val="2657013078"/>
                    </a:ext>
                  </a:extLst>
                </a:gridCol>
                <a:gridCol w="875211">
                  <a:extLst>
                    <a:ext uri="{9D8B030D-6E8A-4147-A177-3AD203B41FA5}">
                      <a16:colId xmlns="" xmlns:a16="http://schemas.microsoft.com/office/drawing/2014/main" val="1858767249"/>
                    </a:ext>
                  </a:extLst>
                </a:gridCol>
                <a:gridCol w="8719306">
                  <a:extLst>
                    <a:ext uri="{9D8B030D-6E8A-4147-A177-3AD203B41FA5}">
                      <a16:colId xmlns="" xmlns:a16="http://schemas.microsoft.com/office/drawing/2014/main" val="2983572059"/>
                    </a:ext>
                  </a:extLst>
                </a:gridCol>
              </a:tblGrid>
              <a:tr h="929217">
                <a:tc>
                  <a:txBody>
                    <a:bodyPr/>
                    <a:lstStyle/>
                    <a:p>
                      <a:pPr>
                        <a:spcAft>
                          <a:spcPts val="0"/>
                        </a:spcAft>
                      </a:pPr>
                      <a:r>
                        <a:rPr lang="en-GB" sz="1400" kern="1200" dirty="0">
                          <a:effectLst/>
                        </a:rPr>
                        <a:t>Social Initiatives you have recently developed</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kern="1200" noProof="0" dirty="0">
                          <a:effectLst/>
                          <a:latin typeface="Calibri" panose="020F0502020204030204" pitchFamily="34" charset="0"/>
                          <a:ea typeface="Times New Roman" panose="02020603050405020304" pitchFamily="18" charset="0"/>
                          <a:cs typeface="Times New Roman" panose="02020603050405020304" pitchFamily="18" charset="0"/>
                        </a:rPr>
                        <a:t>Year</a:t>
                      </a:r>
                      <a:endParaRPr lang="en-US" sz="1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kern="1200" noProof="0" dirty="0">
                          <a:effectLst/>
                        </a:rPr>
                        <a:t>Nº of visitors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Description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062799199"/>
                  </a:ext>
                </a:extLst>
              </a:tr>
              <a:tr h="846486">
                <a:tc>
                  <a:txBody>
                    <a:bodyPr/>
                    <a:lstStyle/>
                    <a:p>
                      <a:pPr>
                        <a:spcAft>
                          <a:spcPts val="0"/>
                        </a:spcAft>
                      </a:pPr>
                      <a:r>
                        <a:rPr lang="lv-LV" sz="1300" noProof="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300" noProof="0" dirty="0">
                          <a:effectLst/>
                          <a:latin typeface="Calibri" panose="020F0502020204030204" pitchFamily="34" charset="0"/>
                          <a:ea typeface="Times New Roman" panose="02020603050405020304" pitchFamily="18" charset="0"/>
                          <a:cs typeface="Times New Roman" panose="02020603050405020304" pitchFamily="18" charset="0"/>
                        </a:rPr>
                        <a:t>Big Clean-Up</a:t>
                      </a:r>
                      <a:r>
                        <a:rPr lang="lv-LV" sz="1300" noProof="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300" kern="1200" noProof="0" dirty="0">
                          <a:effectLst/>
                        </a:rPr>
                        <a:t> every year</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PT" sz="1300" kern="1200" dirty="0">
                          <a:effectLst/>
                        </a:rPr>
                        <a:t> </a:t>
                      </a:r>
                      <a:r>
                        <a:rPr lang="lv-LV" sz="1300" kern="1200" dirty="0">
                          <a:effectLst/>
                        </a:rPr>
                        <a:t>~ 200</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kern="1200" dirty="0">
                          <a:effectLst/>
                        </a:rPr>
                        <a:t>For the eleventh year, the Freeport of Riga Authority is also participating in the Big Cleanup where FRA staff help to clean up the port </a:t>
                      </a:r>
                      <a:r>
                        <a:rPr lang="en-US" sz="1200" kern="1200" noProof="0" dirty="0">
                          <a:effectLst/>
                        </a:rPr>
                        <a:t>neighborhood </a:t>
                      </a:r>
                      <a:r>
                        <a:rPr lang="en-US" sz="1200" kern="1200" dirty="0">
                          <a:effectLst/>
                        </a:rPr>
                        <a:t>areas. E.g. this year during the clean-up, old, uninhabited buildings were demolished, household waste was discharged from the area adjacent to the port, and more than 50 trees were planted with the residents of </a:t>
                      </a:r>
                      <a:r>
                        <a:rPr lang="en-US" sz="1200" kern="1200" dirty="0" err="1">
                          <a:effectLst/>
                        </a:rPr>
                        <a:t>Kundzi</a:t>
                      </a:r>
                      <a:r>
                        <a:rPr lang="lv-LV" sz="1200" kern="1200" dirty="0">
                          <a:effectLst/>
                        </a:rPr>
                        <a:t>n</a:t>
                      </a:r>
                      <a:r>
                        <a:rPr lang="en-US" sz="1200" kern="1200" dirty="0" err="1">
                          <a:effectLst/>
                        </a:rPr>
                        <a:t>sala</a:t>
                      </a:r>
                      <a:r>
                        <a:rPr lang="lv-LV" sz="1200" kern="1200" dirty="0">
                          <a:effectLst/>
                        </a:rPr>
                        <a:t> neighbourhood</a:t>
                      </a:r>
                      <a:r>
                        <a:rPr lang="en-US" sz="1200" kern="1200" dirty="0">
                          <a:effectLst/>
                        </a:rPr>
                        <a:t>. A total of 120 cubic meters of waste and 5 tons of used car tires were collected.</a:t>
                      </a:r>
                      <a:endParaRPr lang="pt-PT" sz="1200" kern="1200" dirty="0">
                        <a:effectLst/>
                      </a:endParaRPr>
                    </a:p>
                  </a:txBody>
                  <a:tcPr marL="68580" marR="68580" marT="0" marB="0"/>
                </a:tc>
                <a:extLst>
                  <a:ext uri="{0D108BD9-81ED-4DB2-BD59-A6C34878D82A}">
                    <a16:rowId xmlns="" xmlns:a16="http://schemas.microsoft.com/office/drawing/2014/main" val="1011075371"/>
                  </a:ext>
                </a:extLst>
              </a:tr>
              <a:tr h="1319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noProof="0" dirty="0">
                          <a:effectLst/>
                          <a:latin typeface="Calibri" panose="020F0502020204030204" pitchFamily="34" charset="0"/>
                          <a:ea typeface="Times New Roman" panose="02020603050405020304" pitchFamily="18" charset="0"/>
                          <a:cs typeface="Times New Roman" panose="02020603050405020304" pitchFamily="18" charset="0"/>
                        </a:rPr>
                        <a:t>Competition for schoolchildren in the neighborhoods adjacent to the Freeport of Riga</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v-LV" sz="1300" kern="1200" noProof="0" dirty="0">
                          <a:effectLst/>
                        </a:rPr>
                        <a:t>2019</a:t>
                      </a:r>
                      <a:r>
                        <a:rPr lang="en-US" sz="1300" kern="1200" noProof="0" dirty="0">
                          <a:effectLst/>
                        </a:rPr>
                        <a:t> </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PT" sz="1300" kern="1200" dirty="0">
                          <a:effectLst/>
                        </a:rPr>
                        <a:t> </a:t>
                      </a:r>
                      <a:r>
                        <a:rPr lang="lv-LV" sz="1300" kern="1200" dirty="0">
                          <a:effectLst/>
                        </a:rPr>
                        <a:t>~ 380</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From September 15 to October 3, 2019, the Freeport of Riga Authority organized cycle of 7 excursions by boat across the Freeport of Riga in order to promote cooperation between the port and city residents, as well as to raise young people's understanding of the port activity. Within the framework of this project, we have addressed several educational institutions located in the territories adjacent to the port. At the end of the cycle, the most attractive class (Facebook activity) and the class teacher will have the opportunity to go on a cruise to Stockholm.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45853212"/>
                  </a:ext>
                </a:extLst>
              </a:tr>
              <a:tr h="87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noProof="0" dirty="0">
                          <a:effectLst/>
                          <a:latin typeface="Calibri" panose="020F0502020204030204" pitchFamily="34" charset="0"/>
                          <a:ea typeface="Times New Roman" panose="02020603050405020304" pitchFamily="18" charset="0"/>
                          <a:cs typeface="Times New Roman" panose="02020603050405020304" pitchFamily="18" charset="0"/>
                        </a:rPr>
                        <a:t>Port Festival</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300" kern="1200" noProof="0" dirty="0">
                          <a:effectLst/>
                        </a:rPr>
                        <a:t> every year</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sz="1300" kern="1200" noProof="0" dirty="0">
                          <a:effectLst/>
                        </a:rPr>
                        <a:t> </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v-LV" sz="1300" kern="1200" dirty="0">
                          <a:effectLst/>
                        </a:rPr>
                        <a:t>~ 120 000</a:t>
                      </a:r>
                      <a:r>
                        <a:rPr lang="pt-PT" sz="1300" kern="1200" dirty="0">
                          <a:effectLst/>
                        </a:rPr>
                        <a:t> </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pt-PT" sz="1300" kern="1200" dirty="0">
                          <a:effectLst/>
                        </a:rPr>
                        <a:t> </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kern="1200" dirty="0">
                          <a:effectLst/>
                        </a:rPr>
                        <a:t>In the framework of annual Riga City Festival FRA organizes the Port Festival that includes many attractive and family friendly activities, surprises and opportunities to win valuable prizes as well as events such “Canal Regatta” and 24h long basketball tournament “Coast Match” with the participation of FRA staff. As a novelty - at the FRA main building there is an interactive educationally entertaining booth “</a:t>
                      </a:r>
                      <a:r>
                        <a:rPr lang="en-US" sz="1200" kern="1200" dirty="0" err="1">
                          <a:effectLst/>
                        </a:rPr>
                        <a:t>Aquatorium</a:t>
                      </a:r>
                      <a:r>
                        <a:rPr lang="en-US" sz="1200" kern="1200" dirty="0">
                          <a:effectLst/>
                        </a:rPr>
                        <a:t>” and the special musical fountain and water light show</a:t>
                      </a:r>
                      <a:r>
                        <a:rPr lang="lv-LV" sz="1200" kern="1200" dirty="0">
                          <a:effectLst/>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964984827"/>
                  </a:ext>
                </a:extLst>
              </a:tr>
            </a:tbl>
          </a:graphicData>
        </a:graphic>
      </p:graphicFrame>
      <p:sp>
        <p:nvSpPr>
          <p:cNvPr id="5" name="CaixaDeTexto 4">
            <a:extLst>
              <a:ext uri="{FF2B5EF4-FFF2-40B4-BE49-F238E27FC236}">
                <a16:creationId xmlns="" xmlns:a16="http://schemas.microsoft.com/office/drawing/2014/main" id="{3067B460-90F7-4436-8A56-D6527D6ADF8E}"/>
              </a:ext>
            </a:extLst>
          </p:cNvPr>
          <p:cNvSpPr txBox="1"/>
          <p:nvPr/>
        </p:nvSpPr>
        <p:spPr>
          <a:xfrm>
            <a:off x="220332" y="121925"/>
            <a:ext cx="10649258" cy="707886"/>
          </a:xfrm>
          <a:prstGeom prst="rect">
            <a:avLst/>
          </a:prstGeom>
          <a:solidFill>
            <a:schemeClr val="bg1">
              <a:alpha val="63000"/>
            </a:schemeClr>
          </a:solidFill>
        </p:spPr>
        <p:txBody>
          <a:bodyPr wrap="square" rtlCol="0">
            <a:spAutoFit/>
          </a:bodyPr>
          <a:lstStyle/>
          <a:p>
            <a:r>
              <a:rPr lang="en-US" sz="4000" spc="300" dirty="0"/>
              <a:t>Key Data of your citizen initiatives</a:t>
            </a:r>
          </a:p>
        </p:txBody>
      </p:sp>
      <p:sp>
        <p:nvSpPr>
          <p:cNvPr id="6" name="Retângulo 5">
            <a:extLst>
              <a:ext uri="{FF2B5EF4-FFF2-40B4-BE49-F238E27FC236}">
                <a16:creationId xmlns="" xmlns:a16="http://schemas.microsoft.com/office/drawing/2014/main" id="{D7944267-8545-43CF-8E61-A99C4E6D66E0}"/>
              </a:ext>
            </a:extLst>
          </p:cNvPr>
          <p:cNvSpPr/>
          <p:nvPr/>
        </p:nvSpPr>
        <p:spPr>
          <a:xfrm>
            <a:off x="114007" y="840915"/>
            <a:ext cx="11332748"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Which actors do you usually collaborate with?</a:t>
            </a:r>
            <a:r>
              <a:rPr lang="lv-LV" dirty="0"/>
              <a:t> </a:t>
            </a:r>
            <a:r>
              <a:rPr lang="lv-LV" b="1" dirty="0">
                <a:solidFill>
                  <a:schemeClr val="accent1"/>
                </a:solidFill>
                <a:sym typeface="Wingdings" panose="05000000000000000000" pitchFamily="2" charset="2"/>
              </a:rPr>
              <a:t>P</a:t>
            </a:r>
            <a:r>
              <a:rPr lang="en-US" b="1" dirty="0">
                <a:solidFill>
                  <a:schemeClr val="accent1"/>
                </a:solidFill>
                <a:sym typeface="Wingdings" panose="05000000000000000000" pitchFamily="2" charset="2"/>
              </a:rPr>
              <a:t>ort neighborhood</a:t>
            </a:r>
            <a:r>
              <a:rPr lang="lv-LV" b="1" dirty="0">
                <a:solidFill>
                  <a:schemeClr val="accent1"/>
                </a:solidFill>
                <a:sym typeface="Wingdings" panose="05000000000000000000" pitchFamily="2" charset="2"/>
              </a:rPr>
              <a:t> </a:t>
            </a:r>
            <a:r>
              <a:rPr lang="en-US" b="1" dirty="0">
                <a:solidFill>
                  <a:schemeClr val="accent1"/>
                </a:solidFill>
                <a:sym typeface="Wingdings" panose="05000000000000000000" pitchFamily="2" charset="2"/>
              </a:rPr>
              <a:t>communities, schools and universities</a:t>
            </a:r>
            <a:endParaRPr lang="en-US" b="1" dirty="0">
              <a:solidFill>
                <a:schemeClr val="accent1"/>
              </a:solidFill>
            </a:endParaRPr>
          </a:p>
          <a:p>
            <a:pPr marL="285750" indent="-285750">
              <a:lnSpc>
                <a:spcPct val="150000"/>
              </a:lnSpc>
              <a:spcAft>
                <a:spcPts val="0"/>
              </a:spcAft>
              <a:buFont typeface="Arial" panose="020B0604020202020204" pitchFamily="34" charset="0"/>
              <a:buChar char="•"/>
            </a:pPr>
            <a:r>
              <a:rPr lang="en-GB" dirty="0"/>
              <a:t>Website with information about social activities (insert the link if you have):</a:t>
            </a:r>
            <a:r>
              <a:rPr lang="lv-LV" dirty="0"/>
              <a:t> </a:t>
            </a:r>
            <a:r>
              <a:rPr lang="lv-LV" b="1" dirty="0">
                <a:solidFill>
                  <a:schemeClr val="accent1"/>
                </a:solidFill>
                <a:sym typeface="Wingdings" panose="05000000000000000000" pitchFamily="2" charset="2"/>
                <a:hlinkClick r:id="rId2"/>
              </a:rPr>
              <a:t>www.rop.lv</a:t>
            </a:r>
            <a:r>
              <a:rPr lang="lv-LV" sz="1500" b="1" dirty="0">
                <a:solidFill>
                  <a:schemeClr val="accent1"/>
                </a:solidFill>
                <a:sym typeface="Wingdings" panose="05000000000000000000" pitchFamily="2" charset="2"/>
              </a:rPr>
              <a:t> </a:t>
            </a:r>
            <a:endParaRPr lang="lv-LV" sz="1500" dirty="0">
              <a:solidFill>
                <a:schemeClr val="accent1"/>
              </a:solidFill>
            </a:endParaRPr>
          </a:p>
          <a:p>
            <a:pPr marL="285750" indent="-285750">
              <a:lnSpc>
                <a:spcPct val="150000"/>
              </a:lnSpc>
              <a:spcAft>
                <a:spcPts val="0"/>
              </a:spcAft>
              <a:buFont typeface="Arial" panose="020B0604020202020204" pitchFamily="34" charset="0"/>
              <a:buChar char="•"/>
            </a:pPr>
            <a:r>
              <a:rPr lang="en-US" dirty="0"/>
              <a:t>Key Audience for your initiatives (children? general public? both?): </a:t>
            </a:r>
            <a:r>
              <a:rPr lang="en-US" b="1" dirty="0">
                <a:solidFill>
                  <a:schemeClr val="accent1"/>
                </a:solidFill>
                <a:sym typeface="Wingdings" panose="05000000000000000000" pitchFamily="2" charset="2"/>
              </a:rPr>
              <a:t>both</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m 13">
            <a:extLst>
              <a:ext uri="{FF2B5EF4-FFF2-40B4-BE49-F238E27FC236}">
                <a16:creationId xmlns="" xmlns:a16="http://schemas.microsoft.com/office/drawing/2014/main" id="{A6C64E75-4216-496B-859A-1ED6810D4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871" y="121925"/>
            <a:ext cx="2101184" cy="802798"/>
          </a:xfrm>
          <a:prstGeom prst="rect">
            <a:avLst/>
          </a:prstGeom>
        </p:spPr>
      </p:pic>
    </p:spTree>
    <p:extLst>
      <p:ext uri="{BB962C8B-B14F-4D97-AF65-F5344CB8AC3E}">
        <p14:creationId xmlns:p14="http://schemas.microsoft.com/office/powerpoint/2010/main" val="166842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4">
            <a:extLst>
              <a:ext uri="{FF2B5EF4-FFF2-40B4-BE49-F238E27FC236}">
                <a16:creationId xmlns="" xmlns:a16="http://schemas.microsoft.com/office/drawing/2014/main" id="{3067B460-90F7-4436-8A56-D6527D6ADF8E}"/>
              </a:ext>
            </a:extLst>
          </p:cNvPr>
          <p:cNvSpPr txBox="1"/>
          <p:nvPr/>
        </p:nvSpPr>
        <p:spPr>
          <a:xfrm>
            <a:off x="220332" y="121925"/>
            <a:ext cx="10649258" cy="707886"/>
          </a:xfrm>
          <a:prstGeom prst="rect">
            <a:avLst/>
          </a:prstGeom>
          <a:solidFill>
            <a:schemeClr val="bg1">
              <a:alpha val="63000"/>
            </a:schemeClr>
          </a:solidFill>
        </p:spPr>
        <p:txBody>
          <a:bodyPr wrap="square" rtlCol="0">
            <a:spAutoFit/>
          </a:bodyPr>
          <a:lstStyle/>
          <a:p>
            <a:r>
              <a:rPr lang="en-US" sz="4000" spc="300" dirty="0"/>
              <a:t>Key Data of your citizen initiatives</a:t>
            </a:r>
          </a:p>
        </p:txBody>
      </p:sp>
      <p:pic>
        <p:nvPicPr>
          <p:cNvPr id="7" name="Imagem 13">
            <a:extLst>
              <a:ext uri="{FF2B5EF4-FFF2-40B4-BE49-F238E27FC236}">
                <a16:creationId xmlns="" xmlns:a16="http://schemas.microsoft.com/office/drawing/2014/main" id="{A6C64E75-4216-496B-859A-1ED6810D42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0322" y="239664"/>
            <a:ext cx="2101184" cy="802798"/>
          </a:xfrm>
          <a:prstGeom prst="rect">
            <a:avLst/>
          </a:prstGeom>
        </p:spPr>
      </p:pic>
      <p:graphicFrame>
        <p:nvGraphicFramePr>
          <p:cNvPr id="9" name="Tabela 3">
            <a:extLst>
              <a:ext uri="{FF2B5EF4-FFF2-40B4-BE49-F238E27FC236}">
                <a16:creationId xmlns="" xmlns:a16="http://schemas.microsoft.com/office/drawing/2014/main" id="{0CB06731-9D62-45C2-9D4D-CBDEE36E3310}"/>
              </a:ext>
            </a:extLst>
          </p:cNvPr>
          <p:cNvGraphicFramePr>
            <a:graphicFrameLocks noGrp="1"/>
          </p:cNvGraphicFramePr>
          <p:nvPr>
            <p:extLst>
              <p:ext uri="{D42A27DB-BD31-4B8C-83A1-F6EECF244321}">
                <p14:modId xmlns:p14="http://schemas.microsoft.com/office/powerpoint/2010/main" val="109991721"/>
              </p:ext>
            </p:extLst>
          </p:nvPr>
        </p:nvGraphicFramePr>
        <p:xfrm>
          <a:off x="220332" y="1466890"/>
          <a:ext cx="11571174" cy="3782004"/>
        </p:xfrm>
        <a:graphic>
          <a:graphicData uri="http://schemas.openxmlformats.org/drawingml/2006/table">
            <a:tbl>
              <a:tblPr firstRow="1" firstCol="1" bandRow="1">
                <a:tableStyleId>{5C22544A-7EE6-4342-B048-85BDC9FD1C3A}</a:tableStyleId>
              </a:tblPr>
              <a:tblGrid>
                <a:gridCol w="1338333">
                  <a:extLst>
                    <a:ext uri="{9D8B030D-6E8A-4147-A177-3AD203B41FA5}">
                      <a16:colId xmlns="" xmlns:a16="http://schemas.microsoft.com/office/drawing/2014/main" val="149920857"/>
                    </a:ext>
                  </a:extLst>
                </a:gridCol>
                <a:gridCol w="597094">
                  <a:extLst>
                    <a:ext uri="{9D8B030D-6E8A-4147-A177-3AD203B41FA5}">
                      <a16:colId xmlns="" xmlns:a16="http://schemas.microsoft.com/office/drawing/2014/main" val="2657013078"/>
                    </a:ext>
                  </a:extLst>
                </a:gridCol>
                <a:gridCol w="781650">
                  <a:extLst>
                    <a:ext uri="{9D8B030D-6E8A-4147-A177-3AD203B41FA5}">
                      <a16:colId xmlns="" xmlns:a16="http://schemas.microsoft.com/office/drawing/2014/main" val="1858767249"/>
                    </a:ext>
                  </a:extLst>
                </a:gridCol>
                <a:gridCol w="8854097">
                  <a:extLst>
                    <a:ext uri="{9D8B030D-6E8A-4147-A177-3AD203B41FA5}">
                      <a16:colId xmlns="" xmlns:a16="http://schemas.microsoft.com/office/drawing/2014/main" val="2983572059"/>
                    </a:ext>
                  </a:extLst>
                </a:gridCol>
              </a:tblGrid>
              <a:tr h="949739">
                <a:tc>
                  <a:txBody>
                    <a:bodyPr/>
                    <a:lstStyle/>
                    <a:p>
                      <a:pPr>
                        <a:spcAft>
                          <a:spcPts val="0"/>
                        </a:spcAft>
                      </a:pPr>
                      <a:r>
                        <a:rPr lang="en-GB" sz="1400" kern="1200" dirty="0">
                          <a:effectLst/>
                        </a:rPr>
                        <a:t>Social Initiatives you have recently developed</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kern="1200" noProof="0" dirty="0">
                          <a:effectLst/>
                          <a:latin typeface="Calibri" panose="020F0502020204030204" pitchFamily="34" charset="0"/>
                          <a:ea typeface="Times New Roman" panose="02020603050405020304" pitchFamily="18" charset="0"/>
                          <a:cs typeface="Times New Roman" panose="02020603050405020304" pitchFamily="18" charset="0"/>
                        </a:rPr>
                        <a:t>Year</a:t>
                      </a:r>
                      <a:endParaRPr lang="en-US" sz="1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kern="1200" noProof="0" dirty="0">
                          <a:effectLst/>
                        </a:rPr>
                        <a:t>Nº of visitors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Description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062799199"/>
                  </a:ext>
                </a:extLst>
              </a:tr>
              <a:tr h="654016">
                <a:tc>
                  <a:txBody>
                    <a:bodyPr/>
                    <a:lstStyle/>
                    <a:p>
                      <a:pPr>
                        <a:spcAft>
                          <a:spcPts val="0"/>
                        </a:spcAft>
                      </a:pPr>
                      <a:r>
                        <a:rPr lang="en-US" sz="1300" noProof="0" dirty="0">
                          <a:effectLst/>
                          <a:latin typeface="Calibri" panose="020F0502020204030204" pitchFamily="34" charset="0"/>
                          <a:ea typeface="Times New Roman" panose="02020603050405020304" pitchFamily="18" charset="0"/>
                          <a:cs typeface="Times New Roman" panose="02020603050405020304" pitchFamily="18" charset="0"/>
                        </a:rPr>
                        <a:t>Blood</a:t>
                      </a:r>
                      <a:r>
                        <a:rPr lang="en-US" sz="1300" baseline="0" noProof="0" dirty="0">
                          <a:effectLst/>
                          <a:latin typeface="Calibri" panose="020F0502020204030204" pitchFamily="34" charset="0"/>
                          <a:ea typeface="Times New Roman" panose="02020603050405020304" pitchFamily="18" charset="0"/>
                          <a:cs typeface="Times New Roman" panose="02020603050405020304" pitchFamily="18" charset="0"/>
                        </a:rPr>
                        <a:t> Donor Days</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300" kern="1200" noProof="0" dirty="0">
                          <a:effectLst/>
                        </a:rPr>
                        <a:t> every</a:t>
                      </a:r>
                      <a:r>
                        <a:rPr lang="en-US" sz="1300" kern="1200" baseline="0" noProof="0" dirty="0">
                          <a:effectLst/>
                        </a:rPr>
                        <a:t> year</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300" kern="1200" noProof="0" dirty="0">
                          <a:effectLst/>
                        </a:rPr>
                        <a:t> -</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noProof="0" dirty="0">
                          <a:effectLst/>
                          <a:latin typeface="Calibri" panose="020F0502020204030204" pitchFamily="34" charset="0"/>
                          <a:ea typeface="Times New Roman" panose="02020603050405020304" pitchFamily="18" charset="0"/>
                          <a:cs typeface="Times New Roman" panose="02020603050405020304" pitchFamily="18" charset="0"/>
                        </a:rPr>
                        <a:t>Every year in cooperation with the State Blood Donor Center and basketball club “VEF Riga” FRA organizes Blood Donor Days in the main FRA office. All the participants are very much aware of the importance of blood donation and are happy to make such contribution on the state level. Each blood donor receives an additional invitation to the VEF Riga game for two and a piece of VEF anniversary cakes.</a:t>
                      </a:r>
                    </a:p>
                  </a:txBody>
                  <a:tcPr marL="68580" marR="68580" marT="0" marB="0"/>
                </a:tc>
                <a:extLst>
                  <a:ext uri="{0D108BD9-81ED-4DB2-BD59-A6C34878D82A}">
                    <a16:rowId xmlns="" xmlns:a16="http://schemas.microsoft.com/office/drawing/2014/main" val="1011075371"/>
                  </a:ext>
                </a:extLst>
              </a:tr>
              <a:tr h="822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noProof="0" dirty="0">
                          <a:effectLst/>
                          <a:latin typeface="Calibri" panose="020F0502020204030204" pitchFamily="34" charset="0"/>
                          <a:ea typeface="Times New Roman" panose="02020603050405020304" pitchFamily="18" charset="0"/>
                          <a:cs typeface="Times New Roman" panose="02020603050405020304" pitchFamily="18" charset="0"/>
                        </a:rPr>
                        <a:t>Landscaping works of p</a:t>
                      </a:r>
                      <a:r>
                        <a:rPr lang="en-US" sz="1300" noProof="0" dirty="0">
                          <a:effectLst/>
                          <a:latin typeface="Calibri" panose="020F0502020204030204" pitchFamily="34" charset="0"/>
                          <a:ea typeface="Times New Roman" panose="02020603050405020304" pitchFamily="18" charset="0"/>
                          <a:cs typeface="Times New Roman" panose="02020603050405020304" pitchFamily="18" charset="0"/>
                        </a:rPr>
                        <a:t>ort’s</a:t>
                      </a:r>
                      <a:r>
                        <a:rPr lang="en-US" sz="1300" baseline="0" noProof="0" dirty="0">
                          <a:effectLst/>
                          <a:latin typeface="Calibri" panose="020F0502020204030204" pitchFamily="34" charset="0"/>
                          <a:ea typeface="Times New Roman" panose="02020603050405020304" pitchFamily="18" charset="0"/>
                          <a:cs typeface="Times New Roman" panose="02020603050405020304" pitchFamily="18" charset="0"/>
                        </a:rPr>
                        <a:t> territory </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v-LV" sz="1300" kern="1200" noProof="0" dirty="0">
                          <a:effectLst/>
                        </a:rPr>
                        <a:t>2019</a:t>
                      </a:r>
                      <a:r>
                        <a:rPr lang="en-US" sz="1300" kern="1200" noProof="0" dirty="0">
                          <a:effectLst/>
                        </a:rPr>
                        <a:t> </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v-LV" sz="1300" kern="1200" dirty="0">
                          <a:effectLst/>
                          <a:latin typeface="+mn-lt"/>
                          <a:ea typeface="+mn-ea"/>
                          <a:cs typeface="+mn-cs"/>
                        </a:rPr>
                        <a:t>-</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kern="1200" dirty="0">
                          <a:effectLst/>
                        </a:rPr>
                        <a:t>At the initiative of and in collaboration with local residents, the Freeport of Riga Authority has constructed sports fields and courts and landscaped recreational territories in the residential area of Kundzi</a:t>
                      </a:r>
                      <a:r>
                        <a:rPr lang="lv-LV" sz="1200" kern="1200" dirty="0">
                          <a:effectLst/>
                        </a:rPr>
                        <a:t>n</a:t>
                      </a:r>
                      <a:r>
                        <a:rPr lang="en-US" sz="1200" kern="1200" dirty="0" err="1">
                          <a:effectLst/>
                        </a:rPr>
                        <a:t>sala</a:t>
                      </a:r>
                      <a:r>
                        <a:rPr lang="en-US" sz="1200" kern="1200" dirty="0">
                          <a:effectLst/>
                        </a:rPr>
                        <a:t> and in Manga</a:t>
                      </a:r>
                      <a:r>
                        <a:rPr lang="lv-LV" sz="1200" kern="1200" dirty="0">
                          <a:effectLst/>
                        </a:rPr>
                        <a:t>l</a:t>
                      </a:r>
                      <a:r>
                        <a:rPr lang="en-US" sz="1200" kern="1200" dirty="0" err="1">
                          <a:effectLst/>
                        </a:rPr>
                        <a:t>sala</a:t>
                      </a:r>
                      <a:r>
                        <a:rPr lang="en-US" sz="1200" kern="1200" dirty="0">
                          <a:effectLst/>
                        </a:rPr>
                        <a:t> at the “</a:t>
                      </a:r>
                      <a:r>
                        <a:rPr lang="en-US" sz="1200" kern="1200" dirty="0" err="1">
                          <a:effectLst/>
                        </a:rPr>
                        <a:t>Auda</a:t>
                      </a:r>
                      <a:r>
                        <a:rPr lang="en-US" sz="1200" kern="1200" dirty="0">
                          <a:effectLst/>
                        </a:rPr>
                        <a:t>” yacht club. Within the framework of landscaping work in the port`s territories, a mini football field, a beach volleyball court and a streetball court have been constructed, a footpath with concrete cobble pavement has been built, benches have been installed and dumpsters have been set up.</a:t>
                      </a:r>
                      <a:endParaRPr lang="lv-LV" sz="1200" kern="1200" dirty="0">
                        <a:effectLst/>
                      </a:endParaRPr>
                    </a:p>
                  </a:txBody>
                  <a:tcPr marL="68580" marR="68580" marT="0" marB="0"/>
                </a:tc>
                <a:extLst>
                  <a:ext uri="{0D108BD9-81ED-4DB2-BD59-A6C34878D82A}">
                    <a16:rowId xmlns="" xmlns:a16="http://schemas.microsoft.com/office/drawing/2014/main" val="1145853212"/>
                  </a:ext>
                </a:extLst>
              </a:tr>
              <a:tr h="1356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300" noProof="0" dirty="0">
                          <a:effectLst/>
                          <a:latin typeface="Calibri" panose="020F0502020204030204" pitchFamily="34" charset="0"/>
                          <a:ea typeface="Times New Roman" panose="02020603050405020304" pitchFamily="18" charset="0"/>
                          <a:cs typeface="Times New Roman" panose="02020603050405020304" pitchFamily="18" charset="0"/>
                        </a:rPr>
                        <a:t>Kundziņsalas dzīvojamā rajona nosusināšanas projekts</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v-LV" sz="1300" kern="1200" noProof="0" dirty="0">
                          <a:effectLst/>
                        </a:rPr>
                        <a:t>2019</a:t>
                      </a:r>
                      <a:r>
                        <a:rPr lang="en-US" sz="1300" kern="1200" noProof="0" dirty="0">
                          <a:effectLst/>
                        </a:rPr>
                        <a:t> </a:t>
                      </a:r>
                      <a:endParaRPr lang="en-US" sz="13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sz="1400" kern="1200" noProof="0" dirty="0">
                          <a:effectLst/>
                        </a:rPr>
                        <a:t> </a:t>
                      </a:r>
                      <a:endParaRPr lang="en-US" sz="1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PT" sz="1300" kern="1200" dirty="0">
                          <a:effectLst/>
                        </a:rPr>
                        <a:t> </a:t>
                      </a:r>
                      <a:r>
                        <a:rPr lang="lv-LV" sz="1300" kern="1200" dirty="0">
                          <a:effectLst/>
                        </a:rPr>
                        <a:t>-</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pt-PT" sz="1400" kern="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kern="1200" dirty="0" smtClean="0">
                          <a:effectLst/>
                        </a:rPr>
                        <a:t>At the initiative of the local community and in cooperation with the “</a:t>
                      </a:r>
                      <a:r>
                        <a:rPr lang="en-US" sz="1200" kern="1200" dirty="0" err="1" smtClean="0">
                          <a:effectLst/>
                        </a:rPr>
                        <a:t>Kundzi</a:t>
                      </a:r>
                      <a:r>
                        <a:rPr lang="lv-LV" sz="1200" kern="1200" dirty="0" smtClean="0">
                          <a:effectLst/>
                        </a:rPr>
                        <a:t>n</a:t>
                      </a:r>
                      <a:r>
                        <a:rPr lang="en-US" sz="1200" kern="1200" dirty="0" err="1" smtClean="0">
                          <a:effectLst/>
                        </a:rPr>
                        <a:t>sala</a:t>
                      </a:r>
                      <a:r>
                        <a:rPr lang="en-US" sz="1200" kern="1200" dirty="0" smtClean="0">
                          <a:effectLst/>
                        </a:rPr>
                        <a:t>” society, the Freeport of Riga Authority has initiated construction works to drain the </a:t>
                      </a:r>
                      <a:r>
                        <a:rPr lang="en-US" sz="1200" kern="1200" dirty="0" err="1" smtClean="0">
                          <a:effectLst/>
                        </a:rPr>
                        <a:t>Kundzi</a:t>
                      </a:r>
                      <a:r>
                        <a:rPr lang="lv-LV" sz="1200" kern="1200" dirty="0" smtClean="0">
                          <a:effectLst/>
                        </a:rPr>
                        <a:t>n</a:t>
                      </a:r>
                      <a:r>
                        <a:rPr lang="en-US" sz="1200" kern="1200" dirty="0" err="1" smtClean="0">
                          <a:effectLst/>
                        </a:rPr>
                        <a:t>sala</a:t>
                      </a:r>
                      <a:r>
                        <a:rPr lang="en-US" sz="1200" kern="1200" dirty="0" smtClean="0">
                          <a:effectLst/>
                        </a:rPr>
                        <a:t> residential area. The purpose of this project is to mitigate the effects of industrial operations at the port and improve quality of life for local residents. An amelioration system to lower the level of underground waters, as well as a pump station to pump away excess water from residential areas will be constructed during the project.</a:t>
                      </a:r>
                      <a:endParaRPr lang="lv-LV" sz="1200" kern="1200" dirty="0">
                        <a:effectLst/>
                      </a:endParaRPr>
                    </a:p>
                  </a:txBody>
                  <a:tcPr marL="68580" marR="68580" marT="0" marB="0"/>
                </a:tc>
                <a:extLst>
                  <a:ext uri="{0D108BD9-81ED-4DB2-BD59-A6C34878D82A}">
                    <a16:rowId xmlns="" xmlns:a16="http://schemas.microsoft.com/office/drawing/2014/main" val="964984827"/>
                  </a:ext>
                </a:extLst>
              </a:tr>
            </a:tbl>
          </a:graphicData>
        </a:graphic>
      </p:graphicFrame>
    </p:spTree>
    <p:extLst>
      <p:ext uri="{BB962C8B-B14F-4D97-AF65-F5344CB8AC3E}">
        <p14:creationId xmlns:p14="http://schemas.microsoft.com/office/powerpoint/2010/main" val="34053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 xmlns:a16="http://schemas.microsoft.com/office/drawing/2014/main" id="{134526CE-E278-4449-87CB-3794B6E63C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530936" cy="2353381"/>
          </a:xfrm>
          <a:prstGeom prst="rect">
            <a:avLst/>
          </a:prstGeom>
        </p:spPr>
      </p:pic>
      <p:pic>
        <p:nvPicPr>
          <p:cNvPr id="7" name="Imagem 6">
            <a:extLst>
              <a:ext uri="{FF2B5EF4-FFF2-40B4-BE49-F238E27FC236}">
                <a16:creationId xmlns="" xmlns:a16="http://schemas.microsoft.com/office/drawing/2014/main" id="{2B913EA3-4AA7-4D9F-9597-016E6B5E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50806"/>
            <a:ext cx="3530936" cy="2353957"/>
          </a:xfrm>
          <a:prstGeom prst="rect">
            <a:avLst/>
          </a:prstGeom>
        </p:spPr>
      </p:pic>
      <p:pic>
        <p:nvPicPr>
          <p:cNvPr id="8" name="Imagem 7">
            <a:extLst>
              <a:ext uri="{FF2B5EF4-FFF2-40B4-BE49-F238E27FC236}">
                <a16:creationId xmlns="" xmlns:a16="http://schemas.microsoft.com/office/drawing/2014/main" id="{D7926ECC-F381-4C64-8C6F-4F0ED30D3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04763"/>
            <a:ext cx="3530936" cy="2353237"/>
          </a:xfrm>
          <a:prstGeom prst="rect">
            <a:avLst/>
          </a:prstGeom>
        </p:spPr>
      </p:pic>
      <p:graphicFrame>
        <p:nvGraphicFramePr>
          <p:cNvPr id="19" name="Tabela 17">
            <a:extLst>
              <a:ext uri="{FF2B5EF4-FFF2-40B4-BE49-F238E27FC236}">
                <a16:creationId xmlns="" xmlns:a16="http://schemas.microsoft.com/office/drawing/2014/main" id="{CA97CD6E-1DE6-437F-95E8-BA02FF23F8C5}"/>
              </a:ext>
            </a:extLst>
          </p:cNvPr>
          <p:cNvGraphicFramePr>
            <a:graphicFrameLocks noGrp="1"/>
          </p:cNvGraphicFramePr>
          <p:nvPr>
            <p:extLst>
              <p:ext uri="{D42A27DB-BD31-4B8C-83A1-F6EECF244321}">
                <p14:modId xmlns:p14="http://schemas.microsoft.com/office/powerpoint/2010/main" val="2777934892"/>
              </p:ext>
            </p:extLst>
          </p:nvPr>
        </p:nvGraphicFramePr>
        <p:xfrm>
          <a:off x="3729933" y="989044"/>
          <a:ext cx="8254663" cy="2627856"/>
        </p:xfrm>
        <a:graphic>
          <a:graphicData uri="http://schemas.openxmlformats.org/drawingml/2006/table">
            <a:tbl>
              <a:tblPr firstRow="1" bandRow="1">
                <a:tableStyleId>{5C22544A-7EE6-4342-B048-85BDC9FD1C3A}</a:tableStyleId>
              </a:tblPr>
              <a:tblGrid>
                <a:gridCol w="8254663">
                  <a:extLst>
                    <a:ext uri="{9D8B030D-6E8A-4147-A177-3AD203B41FA5}">
                      <a16:colId xmlns="" xmlns:a16="http://schemas.microsoft.com/office/drawing/2014/main" val="601928750"/>
                    </a:ext>
                  </a:extLst>
                </a:gridCol>
              </a:tblGrid>
              <a:tr h="401880">
                <a:tc>
                  <a:txBody>
                    <a:bodyPr/>
                    <a:lstStyle/>
                    <a:p>
                      <a:r>
                        <a:rPr lang="en-GB" dirty="0"/>
                        <a:t>What have been the main difficulties to develop citizen activities in your port city?</a:t>
                      </a:r>
                      <a:endParaRPr lang="en-US" b="1" dirty="0">
                        <a:solidFill>
                          <a:schemeClr val="tx1"/>
                        </a:solidFill>
                      </a:endParaRPr>
                    </a:p>
                  </a:txBody>
                  <a:tcPr/>
                </a:tc>
                <a:extLst>
                  <a:ext uri="{0D108BD9-81ED-4DB2-BD59-A6C34878D82A}">
                    <a16:rowId xmlns="" xmlns:a16="http://schemas.microsoft.com/office/drawing/2014/main" val="1998204443"/>
                  </a:ext>
                </a:extLst>
              </a:tr>
              <a:tr h="640548">
                <a:tc>
                  <a:txBody>
                    <a:bodyPr/>
                    <a:lstStyle/>
                    <a:p>
                      <a:r>
                        <a:rPr lang="en-US" sz="1400" dirty="0">
                          <a:solidFill>
                            <a:schemeClr val="tx1"/>
                          </a:solidFill>
                        </a:rPr>
                        <a:t>Long after the restoration of Latvia's independence, it seemed to people that the port was something closed, completely isolated from the city, and thus unfriendly to the people.</a:t>
                      </a:r>
                      <a:r>
                        <a:rPr lang="pt-PT" sz="1400" dirty="0">
                          <a:solidFill>
                            <a:schemeClr val="tx1"/>
                          </a:solidFill>
                        </a:rPr>
                        <a:t> </a:t>
                      </a:r>
                      <a:r>
                        <a:rPr lang="en-US" sz="1400" dirty="0">
                          <a:solidFill>
                            <a:schemeClr val="tx1"/>
                          </a:solidFill>
                        </a:rPr>
                        <a:t>This view comes from the times of the USSR when access to the port and its territory indeed was restricted, and the town's inhabitants had no influence on this matter.</a:t>
                      </a:r>
                      <a:endParaRPr lang="en-GB" sz="1400" dirty="0">
                        <a:solidFill>
                          <a:schemeClr val="tx1"/>
                        </a:solidFill>
                      </a:endParaRPr>
                    </a:p>
                  </a:txBody>
                  <a:tcPr/>
                </a:tc>
                <a:extLst>
                  <a:ext uri="{0D108BD9-81ED-4DB2-BD59-A6C34878D82A}">
                    <a16:rowId xmlns="" xmlns:a16="http://schemas.microsoft.com/office/drawing/2014/main" val="3726771051"/>
                  </a:ext>
                </a:extLst>
              </a:tr>
              <a:tr h="6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Citizens have lost the sense that the port is a place of work, a place for the exchange of goods and ideas, as well as a gateway to opportunities. </a:t>
                      </a:r>
                      <a:endParaRPr lang="en-GB" sz="1400" dirty="0">
                        <a:solidFill>
                          <a:schemeClr val="tx1"/>
                        </a:solidFill>
                      </a:endParaRPr>
                    </a:p>
                  </a:txBody>
                  <a:tcPr/>
                </a:tc>
                <a:extLst>
                  <a:ext uri="{0D108BD9-81ED-4DB2-BD59-A6C34878D82A}">
                    <a16:rowId xmlns="" xmlns:a16="http://schemas.microsoft.com/office/drawing/2014/main" val="1284252963"/>
                  </a:ext>
                </a:extLst>
              </a:tr>
              <a:tr h="6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The presence of water (river) in the city is not sufficiently emphasized and used.</a:t>
                      </a:r>
                      <a:endParaRPr lang="en-GB" sz="1400" dirty="0">
                        <a:solidFill>
                          <a:schemeClr val="tx1"/>
                        </a:solidFill>
                      </a:endParaRPr>
                    </a:p>
                  </a:txBody>
                  <a:tcPr/>
                </a:tc>
                <a:extLst>
                  <a:ext uri="{0D108BD9-81ED-4DB2-BD59-A6C34878D82A}">
                    <a16:rowId xmlns="" xmlns:a16="http://schemas.microsoft.com/office/drawing/2014/main" val="2510740732"/>
                  </a:ext>
                </a:extLst>
              </a:tr>
            </a:tbl>
          </a:graphicData>
        </a:graphic>
      </p:graphicFrame>
      <p:graphicFrame>
        <p:nvGraphicFramePr>
          <p:cNvPr id="11" name="Tabela 17">
            <a:extLst>
              <a:ext uri="{FF2B5EF4-FFF2-40B4-BE49-F238E27FC236}">
                <a16:creationId xmlns="" xmlns:a16="http://schemas.microsoft.com/office/drawing/2014/main" id="{5A79CE5F-D1AE-4194-BF78-F451BC4D8122}"/>
              </a:ext>
            </a:extLst>
          </p:cNvPr>
          <p:cNvGraphicFramePr>
            <a:graphicFrameLocks noGrp="1"/>
          </p:cNvGraphicFramePr>
          <p:nvPr>
            <p:extLst>
              <p:ext uri="{D42A27DB-BD31-4B8C-83A1-F6EECF244321}">
                <p14:modId xmlns:p14="http://schemas.microsoft.com/office/powerpoint/2010/main" val="595004179"/>
              </p:ext>
            </p:extLst>
          </p:nvPr>
        </p:nvGraphicFramePr>
        <p:xfrm>
          <a:off x="3729933" y="3651328"/>
          <a:ext cx="8254663" cy="2561724"/>
        </p:xfrm>
        <a:graphic>
          <a:graphicData uri="http://schemas.openxmlformats.org/drawingml/2006/table">
            <a:tbl>
              <a:tblPr firstRow="1" bandRow="1">
                <a:tableStyleId>{5C22544A-7EE6-4342-B048-85BDC9FD1C3A}</a:tableStyleId>
              </a:tblPr>
              <a:tblGrid>
                <a:gridCol w="8254663">
                  <a:extLst>
                    <a:ext uri="{9D8B030D-6E8A-4147-A177-3AD203B41FA5}">
                      <a16:colId xmlns="" xmlns:a16="http://schemas.microsoft.com/office/drawing/2014/main" val="601928750"/>
                    </a:ext>
                  </a:extLst>
                </a:gridCol>
              </a:tblGrid>
              <a:tr h="401880">
                <a:tc>
                  <a:txBody>
                    <a:bodyPr/>
                    <a:lstStyle/>
                    <a:p>
                      <a:r>
                        <a:rPr lang="en-GB" dirty="0"/>
                        <a:t>Key themes you would include in your future Port Center (if you plan one) or citizen activities</a:t>
                      </a:r>
                    </a:p>
                  </a:txBody>
                  <a:tcPr/>
                </a:tc>
                <a:extLst>
                  <a:ext uri="{0D108BD9-81ED-4DB2-BD59-A6C34878D82A}">
                    <a16:rowId xmlns="" xmlns:a16="http://schemas.microsoft.com/office/drawing/2014/main" val="1998204443"/>
                  </a:ext>
                </a:extLst>
              </a:tr>
              <a:tr h="640548">
                <a:tc>
                  <a:txBody>
                    <a:bodyPr/>
                    <a:lstStyle/>
                    <a:p>
                      <a:r>
                        <a:rPr lang="en-US" noProof="0" dirty="0">
                          <a:solidFill>
                            <a:schemeClr val="tx1"/>
                          </a:solidFill>
                        </a:rPr>
                        <a:t>Quality of life of the port neighborhoods’ residents</a:t>
                      </a:r>
                    </a:p>
                  </a:txBody>
                  <a:tcPr/>
                </a:tc>
                <a:extLst>
                  <a:ext uri="{0D108BD9-81ED-4DB2-BD59-A6C34878D82A}">
                    <a16:rowId xmlns="" xmlns:a16="http://schemas.microsoft.com/office/drawing/2014/main" val="3726771051"/>
                  </a:ext>
                </a:extLst>
              </a:tr>
              <a:tr h="640548">
                <a:tc>
                  <a:txBody>
                    <a:bodyPr/>
                    <a:lstStyle/>
                    <a:p>
                      <a:r>
                        <a:rPr lang="en-US" noProof="0" dirty="0"/>
                        <a:t>Environmental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solidFill>
                          <a:schemeClr val="tx1"/>
                        </a:solidFill>
                      </a:endParaRPr>
                    </a:p>
                  </a:txBody>
                  <a:tcPr/>
                </a:tc>
                <a:extLst>
                  <a:ext uri="{0D108BD9-81ED-4DB2-BD59-A6C34878D82A}">
                    <a16:rowId xmlns="" xmlns:a16="http://schemas.microsoft.com/office/drawing/2014/main" val="1284252963"/>
                  </a:ext>
                </a:extLst>
              </a:tr>
              <a:tr h="640548">
                <a:tc>
                  <a:txBody>
                    <a:bodyPr/>
                    <a:lstStyle/>
                    <a:p>
                      <a:r>
                        <a:rPr lang="en-US" noProof="0" dirty="0">
                          <a:solidFill>
                            <a:schemeClr val="tx1"/>
                          </a:solidFill>
                        </a:rPr>
                        <a:t> Cooperation between the port and the city</a:t>
                      </a:r>
                    </a:p>
                  </a:txBody>
                  <a:tcPr/>
                </a:tc>
                <a:extLst>
                  <a:ext uri="{0D108BD9-81ED-4DB2-BD59-A6C34878D82A}">
                    <a16:rowId xmlns="" xmlns:a16="http://schemas.microsoft.com/office/drawing/2014/main" val="2510740732"/>
                  </a:ext>
                </a:extLst>
              </a:tr>
            </a:tbl>
          </a:graphicData>
        </a:graphic>
      </p:graphicFrame>
      <p:pic>
        <p:nvPicPr>
          <p:cNvPr id="10" name="Imagem 13">
            <a:extLst>
              <a:ext uri="{FF2B5EF4-FFF2-40B4-BE49-F238E27FC236}">
                <a16:creationId xmlns="" xmlns:a16="http://schemas.microsoft.com/office/drawing/2014/main" id="{A6C64E75-4216-496B-859A-1ED6810D42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3412" y="66005"/>
            <a:ext cx="2101184" cy="802798"/>
          </a:xfrm>
          <a:prstGeom prst="rect">
            <a:avLst/>
          </a:prstGeom>
        </p:spPr>
      </p:pic>
    </p:spTree>
    <p:extLst>
      <p:ext uri="{BB962C8B-B14F-4D97-AF65-F5344CB8AC3E}">
        <p14:creationId xmlns:p14="http://schemas.microsoft.com/office/powerpoint/2010/main" val="418471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 xmlns:a16="http://schemas.microsoft.com/office/drawing/2014/main" id="{9B9A2677-72EC-495F-894A-F86B5C232FE1}"/>
              </a:ext>
            </a:extLst>
          </p:cNvPr>
          <p:cNvSpPr txBox="1"/>
          <p:nvPr/>
        </p:nvSpPr>
        <p:spPr>
          <a:xfrm>
            <a:off x="4267199" y="273075"/>
            <a:ext cx="7141827" cy="1323439"/>
          </a:xfrm>
          <a:prstGeom prst="rect">
            <a:avLst/>
          </a:prstGeom>
          <a:noFill/>
        </p:spPr>
        <p:txBody>
          <a:bodyPr wrap="square" rtlCol="0">
            <a:spAutoFit/>
          </a:bodyPr>
          <a:lstStyle/>
          <a:p>
            <a:r>
              <a:rPr lang="en-US" sz="2000" b="1" dirty="0"/>
              <a:t>What are your goals/expectations for the PCN Meeting in Bilbao ?</a:t>
            </a:r>
          </a:p>
          <a:p>
            <a:pPr marL="457200" indent="-457200">
              <a:buFont typeface="+mj-lt"/>
              <a:buAutoNum type="arabicPeriod"/>
            </a:pPr>
            <a:r>
              <a:rPr lang="en-US" sz="2000" dirty="0"/>
              <a:t>To learn about Port Centers’ activities and best practices</a:t>
            </a:r>
          </a:p>
          <a:p>
            <a:pPr marL="457200" indent="-457200">
              <a:buFont typeface="+mj-lt"/>
              <a:buAutoNum type="arabicPeriod"/>
            </a:pPr>
            <a:r>
              <a:rPr lang="en-US" sz="2000" dirty="0"/>
              <a:t>To exchange information and learn best formulas of port-city cooperation </a:t>
            </a:r>
          </a:p>
        </p:txBody>
      </p:sp>
      <p:pic>
        <p:nvPicPr>
          <p:cNvPr id="6" name="Imagem 5">
            <a:extLst>
              <a:ext uri="{FF2B5EF4-FFF2-40B4-BE49-F238E27FC236}">
                <a16:creationId xmlns="" xmlns:a16="http://schemas.microsoft.com/office/drawing/2014/main" id="{134526CE-E278-4449-87CB-3794B6E63C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558"/>
            <a:ext cx="3530936" cy="2357252"/>
          </a:xfrm>
          <a:prstGeom prst="rect">
            <a:avLst/>
          </a:prstGeom>
        </p:spPr>
      </p:pic>
      <p:pic>
        <p:nvPicPr>
          <p:cNvPr id="7" name="Imagem 6">
            <a:extLst>
              <a:ext uri="{FF2B5EF4-FFF2-40B4-BE49-F238E27FC236}">
                <a16:creationId xmlns="" xmlns:a16="http://schemas.microsoft.com/office/drawing/2014/main" id="{2B913EA3-4AA7-4D9F-9597-016E6B5E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2694"/>
            <a:ext cx="3530936" cy="2527795"/>
          </a:xfrm>
          <a:prstGeom prst="rect">
            <a:avLst/>
          </a:prstGeom>
        </p:spPr>
      </p:pic>
      <p:sp>
        <p:nvSpPr>
          <p:cNvPr id="11" name="CaixaDeTexto 10">
            <a:extLst>
              <a:ext uri="{FF2B5EF4-FFF2-40B4-BE49-F238E27FC236}">
                <a16:creationId xmlns="" xmlns:a16="http://schemas.microsoft.com/office/drawing/2014/main" id="{B3279D5D-AFD9-4461-ACB3-BE181A3A4EAD}"/>
              </a:ext>
            </a:extLst>
          </p:cNvPr>
          <p:cNvSpPr txBox="1"/>
          <p:nvPr/>
        </p:nvSpPr>
        <p:spPr>
          <a:xfrm>
            <a:off x="4267200" y="2514600"/>
            <a:ext cx="7141827" cy="1908215"/>
          </a:xfrm>
          <a:prstGeom prst="rect">
            <a:avLst/>
          </a:prstGeom>
          <a:noFill/>
        </p:spPr>
        <p:txBody>
          <a:bodyPr wrap="square" rtlCol="0">
            <a:spAutoFit/>
          </a:bodyPr>
          <a:lstStyle/>
          <a:p>
            <a:r>
              <a:rPr lang="en-US" sz="2000" b="1" dirty="0"/>
              <a:t>What useful knowledge should AIVP provide you with?</a:t>
            </a:r>
          </a:p>
          <a:p>
            <a:pPr marL="457200" indent="-457200">
              <a:buFont typeface="+mj-lt"/>
              <a:buAutoNum type="arabicPeriod"/>
            </a:pPr>
            <a:r>
              <a:rPr lang="en-US" sz="2000" dirty="0"/>
              <a:t>Advantages of Port Centers</a:t>
            </a:r>
          </a:p>
          <a:p>
            <a:pPr marL="457200" indent="-457200">
              <a:buFont typeface="+mj-lt"/>
              <a:buAutoNum type="arabicPeriod"/>
            </a:pPr>
            <a:r>
              <a:rPr lang="en-US" sz="2000" dirty="0"/>
              <a:t>Society’s view of the opening of Port Center and it’s participation for port city governance</a:t>
            </a:r>
          </a:p>
          <a:p>
            <a:pPr marL="457200" indent="-457200">
              <a:buFont typeface="+mj-lt"/>
              <a:buAutoNum type="arabicPeriod"/>
            </a:pPr>
            <a:r>
              <a:rPr lang="en-US" sz="2000" dirty="0"/>
              <a:t>Engaging of stakeholders in the Port Centers</a:t>
            </a:r>
          </a:p>
          <a:p>
            <a:endParaRPr lang="pt-PT" dirty="0"/>
          </a:p>
        </p:txBody>
      </p:sp>
      <p:sp>
        <p:nvSpPr>
          <p:cNvPr id="13" name="CaixaDeTexto 12">
            <a:extLst>
              <a:ext uri="{FF2B5EF4-FFF2-40B4-BE49-F238E27FC236}">
                <a16:creationId xmlns="" xmlns:a16="http://schemas.microsoft.com/office/drawing/2014/main" id="{B4EE6F68-8095-4100-B829-79C605C24F36}"/>
              </a:ext>
            </a:extLst>
          </p:cNvPr>
          <p:cNvSpPr txBox="1"/>
          <p:nvPr/>
        </p:nvSpPr>
        <p:spPr>
          <a:xfrm>
            <a:off x="1" y="4448839"/>
            <a:ext cx="2351314" cy="415498"/>
          </a:xfrm>
          <a:prstGeom prst="rect">
            <a:avLst/>
          </a:prstGeom>
          <a:solidFill>
            <a:schemeClr val="bg1">
              <a:alpha val="22000"/>
            </a:schemeClr>
          </a:solidFill>
        </p:spPr>
        <p:txBody>
          <a:bodyPr wrap="square" rtlCol="0">
            <a:spAutoFit/>
          </a:bodyPr>
          <a:lstStyle/>
          <a:p>
            <a:r>
              <a:rPr lang="lv-LV" sz="1050" spc="300" dirty="0">
                <a:solidFill>
                  <a:schemeClr val="bg1"/>
                </a:solidFill>
                <a:latin typeface="Times New Roman" panose="02020603050405020304" pitchFamily="18" charset="0"/>
                <a:cs typeface="Times New Roman" panose="02020603050405020304" pitchFamily="18" charset="0"/>
              </a:rPr>
              <a:t>Photo by:</a:t>
            </a:r>
          </a:p>
          <a:p>
            <a:r>
              <a:rPr lang="lv-LV" sz="1050" spc="300" dirty="0">
                <a:solidFill>
                  <a:schemeClr val="bg1"/>
                </a:solidFill>
                <a:latin typeface="Times New Roman" panose="02020603050405020304" pitchFamily="18" charset="0"/>
                <a:cs typeface="Times New Roman" panose="02020603050405020304" pitchFamily="18" charset="0"/>
              </a:rPr>
              <a:t>Aleksandrs Kendenkovs</a:t>
            </a:r>
            <a:endParaRPr lang="en-GB" sz="1050" spc="300" dirty="0">
              <a:solidFill>
                <a:schemeClr val="bg1"/>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 xmlns:a16="http://schemas.microsoft.com/office/drawing/2014/main" id="{14F69CAD-33C0-404F-A28A-BB83AB03645B}"/>
              </a:ext>
            </a:extLst>
          </p:cNvPr>
          <p:cNvSpPr txBox="1"/>
          <p:nvPr/>
        </p:nvSpPr>
        <p:spPr>
          <a:xfrm>
            <a:off x="122343" y="5951550"/>
            <a:ext cx="1992207" cy="577081"/>
          </a:xfrm>
          <a:prstGeom prst="rect">
            <a:avLst/>
          </a:prstGeom>
          <a:solidFill>
            <a:schemeClr val="bg1">
              <a:alpha val="85000"/>
            </a:schemeClr>
          </a:solidFill>
        </p:spPr>
        <p:txBody>
          <a:bodyPr wrap="square" rtlCol="0">
            <a:spAutoFit/>
          </a:bodyPr>
          <a:lstStyle/>
          <a:p>
            <a:r>
              <a:rPr lang="pt-PT" sz="1050" spc="300" dirty="0" err="1">
                <a:solidFill>
                  <a:srgbClr val="FF0000"/>
                </a:solidFill>
              </a:rPr>
              <a:t>Replace</a:t>
            </a:r>
            <a:r>
              <a:rPr lang="pt-PT" sz="1050" spc="300" dirty="0">
                <a:solidFill>
                  <a:srgbClr val="FF0000"/>
                </a:solidFill>
              </a:rPr>
              <a:t> for </a:t>
            </a:r>
            <a:r>
              <a:rPr lang="pt-PT" sz="1050" spc="300" dirty="0" err="1">
                <a:solidFill>
                  <a:srgbClr val="FF0000"/>
                </a:solidFill>
              </a:rPr>
              <a:t>photo</a:t>
            </a:r>
            <a:r>
              <a:rPr lang="pt-PT" sz="1050" spc="300" dirty="0">
                <a:solidFill>
                  <a:srgbClr val="FF0000"/>
                </a:solidFill>
              </a:rPr>
              <a:t> </a:t>
            </a:r>
            <a:r>
              <a:rPr lang="pt-PT" sz="1050" spc="300" dirty="0" err="1">
                <a:solidFill>
                  <a:srgbClr val="FF0000"/>
                </a:solidFill>
              </a:rPr>
              <a:t>of</a:t>
            </a:r>
            <a:r>
              <a:rPr lang="pt-PT" sz="1050" spc="300" dirty="0">
                <a:solidFill>
                  <a:srgbClr val="FF0000"/>
                </a:solidFill>
              </a:rPr>
              <a:t> </a:t>
            </a:r>
            <a:r>
              <a:rPr lang="pt-PT" sz="1050" spc="300" dirty="0" err="1">
                <a:solidFill>
                  <a:srgbClr val="FF0000"/>
                </a:solidFill>
              </a:rPr>
              <a:t>your</a:t>
            </a:r>
            <a:r>
              <a:rPr lang="pt-PT" sz="1050" spc="300" dirty="0">
                <a:solidFill>
                  <a:srgbClr val="FF0000"/>
                </a:solidFill>
              </a:rPr>
              <a:t> </a:t>
            </a:r>
            <a:r>
              <a:rPr lang="pt-PT" sz="1050" spc="300" dirty="0" err="1">
                <a:solidFill>
                  <a:srgbClr val="FF0000"/>
                </a:solidFill>
              </a:rPr>
              <a:t>Port</a:t>
            </a:r>
            <a:r>
              <a:rPr lang="pt-PT" sz="1050" spc="300" dirty="0">
                <a:solidFill>
                  <a:srgbClr val="FF0000"/>
                </a:solidFill>
              </a:rPr>
              <a:t> </a:t>
            </a:r>
            <a:r>
              <a:rPr lang="pt-PT" sz="1050" spc="300" dirty="0" err="1">
                <a:solidFill>
                  <a:srgbClr val="FF0000"/>
                </a:solidFill>
              </a:rPr>
              <a:t>Center</a:t>
            </a:r>
            <a:r>
              <a:rPr lang="pt-PT" sz="1050" spc="300" dirty="0">
                <a:solidFill>
                  <a:srgbClr val="FF0000"/>
                </a:solidFill>
              </a:rPr>
              <a:t> </a:t>
            </a:r>
            <a:r>
              <a:rPr lang="pt-PT" sz="1050" spc="300" dirty="0" err="1">
                <a:solidFill>
                  <a:srgbClr val="FF0000"/>
                </a:solidFill>
              </a:rPr>
              <a:t>of</a:t>
            </a:r>
            <a:r>
              <a:rPr lang="pt-PT" sz="1050" spc="300" dirty="0">
                <a:solidFill>
                  <a:srgbClr val="FF0000"/>
                </a:solidFill>
              </a:rPr>
              <a:t> </a:t>
            </a:r>
            <a:r>
              <a:rPr lang="pt-PT" sz="1050" spc="300" dirty="0" err="1">
                <a:solidFill>
                  <a:srgbClr val="FF0000"/>
                </a:solidFill>
              </a:rPr>
              <a:t>Port</a:t>
            </a:r>
            <a:r>
              <a:rPr lang="pt-PT" sz="1050" spc="300" dirty="0">
                <a:solidFill>
                  <a:srgbClr val="FF0000"/>
                </a:solidFill>
              </a:rPr>
              <a:t> </a:t>
            </a:r>
            <a:r>
              <a:rPr lang="pt-PT" sz="1050" spc="300" dirty="0" err="1">
                <a:solidFill>
                  <a:srgbClr val="FF0000"/>
                </a:solidFill>
              </a:rPr>
              <a:t>City</a:t>
            </a:r>
            <a:endParaRPr lang="en-GB" sz="1050" spc="300" dirty="0">
              <a:solidFill>
                <a:srgbClr val="FF0000"/>
              </a:solidFill>
            </a:endParaRPr>
          </a:p>
        </p:txBody>
      </p:sp>
      <p:sp>
        <p:nvSpPr>
          <p:cNvPr id="15" name="CaixaDeTexto 14">
            <a:extLst>
              <a:ext uri="{FF2B5EF4-FFF2-40B4-BE49-F238E27FC236}">
                <a16:creationId xmlns="" xmlns:a16="http://schemas.microsoft.com/office/drawing/2014/main" id="{4377790C-DC92-4D7C-AA6D-F403BD80FD70}"/>
              </a:ext>
            </a:extLst>
          </p:cNvPr>
          <p:cNvSpPr txBox="1"/>
          <p:nvPr/>
        </p:nvSpPr>
        <p:spPr>
          <a:xfrm>
            <a:off x="4267198" y="4692897"/>
            <a:ext cx="7141827" cy="1015663"/>
          </a:xfrm>
          <a:prstGeom prst="rect">
            <a:avLst/>
          </a:prstGeom>
          <a:noFill/>
        </p:spPr>
        <p:txBody>
          <a:bodyPr wrap="square" rtlCol="0">
            <a:spAutoFit/>
          </a:bodyPr>
          <a:lstStyle/>
          <a:p>
            <a:r>
              <a:rPr lang="en-US" sz="2000" b="1" dirty="0"/>
              <a:t>Key topics for future PCN Meetings</a:t>
            </a:r>
          </a:p>
          <a:p>
            <a:pPr marL="457200" indent="-457200">
              <a:buFont typeface="+mj-lt"/>
              <a:buAutoNum type="arabicPeriod"/>
            </a:pPr>
            <a:r>
              <a:rPr lang="en-US" sz="2000" dirty="0" smtClean="0"/>
              <a:t>Financing possibilities and EU Funding</a:t>
            </a:r>
          </a:p>
          <a:p>
            <a:endParaRPr lang="en-US" sz="2000" dirty="0"/>
          </a:p>
        </p:txBody>
      </p:sp>
      <p:pic>
        <p:nvPicPr>
          <p:cNvPr id="16" name="Imagem 15">
            <a:extLst>
              <a:ext uri="{FF2B5EF4-FFF2-40B4-BE49-F238E27FC236}">
                <a16:creationId xmlns="" xmlns:a16="http://schemas.microsoft.com/office/drawing/2014/main" id="{F6923287-EB45-41D8-965B-22A1321DE3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707" b="5724"/>
          <a:stretch/>
        </p:blipFill>
        <p:spPr>
          <a:xfrm>
            <a:off x="0" y="4860489"/>
            <a:ext cx="3530936" cy="2037806"/>
          </a:xfrm>
          <a:prstGeom prst="rect">
            <a:avLst/>
          </a:prstGeom>
        </p:spPr>
      </p:pic>
    </p:spTree>
    <p:extLst>
      <p:ext uri="{BB962C8B-B14F-4D97-AF65-F5344CB8AC3E}">
        <p14:creationId xmlns:p14="http://schemas.microsoft.com/office/powerpoint/2010/main" val="324159496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964</Words>
  <Application>Microsoft Office PowerPoint</Application>
  <PresentationFormat>Widescreen</PresentationFormat>
  <Paragraphs>69</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Century Schoolbook</vt:lpstr>
      <vt:lpstr>Times New Roman</vt:lpstr>
      <vt:lpstr>Wingdings</vt:lpstr>
      <vt:lpstr>Tema do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jose manuel sánchez</dc:creator>
  <cp:lastModifiedBy>Kristīne Birģele</cp:lastModifiedBy>
  <cp:revision>84</cp:revision>
  <dcterms:created xsi:type="dcterms:W3CDTF">2019-08-20T16:50:11Z</dcterms:created>
  <dcterms:modified xsi:type="dcterms:W3CDTF">2019-10-21T07:36:27Z</dcterms:modified>
</cp:coreProperties>
</file>