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9"/>
  </p:handoutMasterIdLst>
  <p:sldIdLst>
    <p:sldId id="256" r:id="rId5"/>
    <p:sldId id="259" r:id="rId6"/>
    <p:sldId id="257" r:id="rId7"/>
    <p:sldId id="25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 manuel sánchez" initials="jms" lastIdx="1" clrIdx="0">
    <p:extLst>
      <p:ext uri="{19B8F6BF-5375-455C-9EA6-DF929625EA0E}">
        <p15:presenceInfo xmlns:p15="http://schemas.microsoft.com/office/powerpoint/2012/main" userId="5fedbb11f4f88202" providerId="Windows Live"/>
      </p:ext>
    </p:extLst>
  </p:cmAuthor>
  <p:cmAuthor id="2" name="C Monnet" initials="CM" lastIdx="1" clrIdx="1">
    <p:extLst>
      <p:ext uri="{19B8F6BF-5375-455C-9EA6-DF929625EA0E}">
        <p15:presenceInfo xmlns:p15="http://schemas.microsoft.com/office/powerpoint/2012/main" userId="S-1-5-21-3568155167-1620254348-3838688828-11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9F0986-8A5D-4A44-ADFE-B8D9C3BA36F5}" v="7" dt="2019-10-22T12:32:52.881"/>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D0CCAAA8-37F8-474B-9718-B4DEB0CBBC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Posição da Data 2">
            <a:extLst>
              <a:ext uri="{FF2B5EF4-FFF2-40B4-BE49-F238E27FC236}">
                <a16:creationId xmlns:a16="http://schemas.microsoft.com/office/drawing/2014/main" id="{330B56FB-8180-4149-88E5-66E71C7761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9B965-6FEC-4512-A522-D6373A1B0DF6}" type="datetimeFigureOut">
              <a:rPr lang="en-GB" smtClean="0"/>
              <a:t>22/10/2019</a:t>
            </a:fld>
            <a:endParaRPr lang="en-GB"/>
          </a:p>
        </p:txBody>
      </p:sp>
      <p:sp>
        <p:nvSpPr>
          <p:cNvPr id="4" name="Marcador de Posição do Rodapé 3">
            <a:extLst>
              <a:ext uri="{FF2B5EF4-FFF2-40B4-BE49-F238E27FC236}">
                <a16:creationId xmlns:a16="http://schemas.microsoft.com/office/drawing/2014/main" id="{96287AF6-DEC8-4F41-BE3B-3520A11DF9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Marcador de Posição do Número do Diapositivo 4">
            <a:extLst>
              <a:ext uri="{FF2B5EF4-FFF2-40B4-BE49-F238E27FC236}">
                <a16:creationId xmlns:a16="http://schemas.microsoft.com/office/drawing/2014/main" id="{1AF06425-965A-4A2B-8E30-34E636F181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CF5AB9-BAD3-4D4A-BA32-34A9EFCDF49A}" type="slidenum">
              <a:rPr lang="en-GB" smtClean="0"/>
              <a:t>‹nº›</a:t>
            </a:fld>
            <a:endParaRPr lang="en-GB"/>
          </a:p>
        </p:txBody>
      </p:sp>
    </p:spTree>
    <p:extLst>
      <p:ext uri="{BB962C8B-B14F-4D97-AF65-F5344CB8AC3E}">
        <p14:creationId xmlns:p14="http://schemas.microsoft.com/office/powerpoint/2010/main" val="17316226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95F54A-206E-45A8-9D55-B34A890A7229}"/>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endParaRPr lang="en-GB"/>
          </a:p>
        </p:txBody>
      </p:sp>
      <p:sp>
        <p:nvSpPr>
          <p:cNvPr id="3" name="Subtítulo 2">
            <a:extLst>
              <a:ext uri="{FF2B5EF4-FFF2-40B4-BE49-F238E27FC236}">
                <a16:creationId xmlns:a16="http://schemas.microsoft.com/office/drawing/2014/main" id="{8062B46E-3A97-4E7E-B06A-A1233901F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GB"/>
          </a:p>
        </p:txBody>
      </p:sp>
      <p:sp>
        <p:nvSpPr>
          <p:cNvPr id="4" name="Marcador de Posição da Data 3">
            <a:extLst>
              <a:ext uri="{FF2B5EF4-FFF2-40B4-BE49-F238E27FC236}">
                <a16:creationId xmlns:a16="http://schemas.microsoft.com/office/drawing/2014/main" id="{75C9BEB8-3746-412C-81F7-B8EDAD232DC3}"/>
              </a:ext>
            </a:extLst>
          </p:cNvPr>
          <p:cNvSpPr>
            <a:spLocks noGrp="1"/>
          </p:cNvSpPr>
          <p:nvPr>
            <p:ph type="dt" sz="half" idx="10"/>
          </p:nvPr>
        </p:nvSpPr>
        <p:spPr/>
        <p:txBody>
          <a:bodyPr/>
          <a:lstStyle/>
          <a:p>
            <a:fld id="{B979558E-1799-49C5-9754-305E3F17B267}" type="datetimeFigureOut">
              <a:rPr lang="en-GB" smtClean="0"/>
              <a:t>22/10/2019</a:t>
            </a:fld>
            <a:endParaRPr lang="en-GB" dirty="0"/>
          </a:p>
        </p:txBody>
      </p:sp>
      <p:sp>
        <p:nvSpPr>
          <p:cNvPr id="5" name="Marcador de Posição do Rodapé 4">
            <a:extLst>
              <a:ext uri="{FF2B5EF4-FFF2-40B4-BE49-F238E27FC236}">
                <a16:creationId xmlns:a16="http://schemas.microsoft.com/office/drawing/2014/main" id="{DFBE3E3B-1BFC-4BC2-BD81-06B3622F4283}"/>
              </a:ext>
            </a:extLst>
          </p:cNvPr>
          <p:cNvSpPr>
            <a:spLocks noGrp="1"/>
          </p:cNvSpPr>
          <p:nvPr>
            <p:ph type="ftr" sz="quarter" idx="11"/>
          </p:nvPr>
        </p:nvSpPr>
        <p:spPr/>
        <p:txBody>
          <a:bodyPr/>
          <a:lstStyle/>
          <a:p>
            <a:endParaRPr lang="en-GB" dirty="0"/>
          </a:p>
        </p:txBody>
      </p:sp>
      <p:sp>
        <p:nvSpPr>
          <p:cNvPr id="6" name="Marcador de Posição do Número do Diapositivo 5">
            <a:extLst>
              <a:ext uri="{FF2B5EF4-FFF2-40B4-BE49-F238E27FC236}">
                <a16:creationId xmlns:a16="http://schemas.microsoft.com/office/drawing/2014/main" id="{B589C409-5CB3-42DE-89DF-432B4ECFFF97}"/>
              </a:ext>
            </a:extLst>
          </p:cNvPr>
          <p:cNvSpPr>
            <a:spLocks noGrp="1"/>
          </p:cNvSpPr>
          <p:nvPr>
            <p:ph type="sldNum" sz="quarter" idx="12"/>
          </p:nvPr>
        </p:nvSpPr>
        <p:spPr/>
        <p:txBody>
          <a:bodyPr/>
          <a:lstStyle/>
          <a:p>
            <a:fld id="{4481E2F1-1C73-4000-A2AB-D85D11DEBF36}" type="slidenum">
              <a:rPr lang="en-GB" smtClean="0"/>
              <a:t>‹nº›</a:t>
            </a:fld>
            <a:endParaRPr lang="en-GB"/>
          </a:p>
        </p:txBody>
      </p:sp>
    </p:spTree>
    <p:extLst>
      <p:ext uri="{BB962C8B-B14F-4D97-AF65-F5344CB8AC3E}">
        <p14:creationId xmlns:p14="http://schemas.microsoft.com/office/powerpoint/2010/main" val="257881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D5104-9B4C-4BE6-A908-8F7D88DEDD49}"/>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Texto Vertical 2">
            <a:extLst>
              <a:ext uri="{FF2B5EF4-FFF2-40B4-BE49-F238E27FC236}">
                <a16:creationId xmlns:a16="http://schemas.microsoft.com/office/drawing/2014/main" id="{04B7FC4A-B5C1-4B06-9DF8-08F7F6C23885}"/>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D39E65FA-1E5D-4F5C-9341-FADF55FD4C58}"/>
              </a:ext>
            </a:extLst>
          </p:cNvPr>
          <p:cNvSpPr>
            <a:spLocks noGrp="1"/>
          </p:cNvSpPr>
          <p:nvPr>
            <p:ph type="dt" sz="half" idx="10"/>
          </p:nvPr>
        </p:nvSpPr>
        <p:spPr/>
        <p:txBody>
          <a:bodyPr/>
          <a:lstStyle/>
          <a:p>
            <a:fld id="{B979558E-1799-49C5-9754-305E3F17B267}" type="datetimeFigureOut">
              <a:rPr lang="en-GB" smtClean="0"/>
              <a:t>22/10/2019</a:t>
            </a:fld>
            <a:endParaRPr lang="en-GB"/>
          </a:p>
        </p:txBody>
      </p:sp>
      <p:sp>
        <p:nvSpPr>
          <p:cNvPr id="5" name="Marcador de Posição do Rodapé 4">
            <a:extLst>
              <a:ext uri="{FF2B5EF4-FFF2-40B4-BE49-F238E27FC236}">
                <a16:creationId xmlns:a16="http://schemas.microsoft.com/office/drawing/2014/main" id="{4FE98306-CE7F-4F63-8738-B882DFAD419B}"/>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DB454963-D1BC-45F1-827A-17FE51828E2F}"/>
              </a:ext>
            </a:extLst>
          </p:cNvPr>
          <p:cNvSpPr>
            <a:spLocks noGrp="1"/>
          </p:cNvSpPr>
          <p:nvPr>
            <p:ph type="sldNum" sz="quarter" idx="12"/>
          </p:nvPr>
        </p:nvSpPr>
        <p:spPr/>
        <p:txBody>
          <a:bodyPr/>
          <a:lstStyle/>
          <a:p>
            <a:fld id="{4481E2F1-1C73-4000-A2AB-D85D11DEBF36}" type="slidenum">
              <a:rPr lang="en-GB" smtClean="0"/>
              <a:t>‹nº›</a:t>
            </a:fld>
            <a:endParaRPr lang="en-GB"/>
          </a:p>
        </p:txBody>
      </p:sp>
    </p:spTree>
    <p:extLst>
      <p:ext uri="{BB962C8B-B14F-4D97-AF65-F5344CB8AC3E}">
        <p14:creationId xmlns:p14="http://schemas.microsoft.com/office/powerpoint/2010/main" val="1588635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4BC0D41-5BA5-4814-BBF0-AC0AC66F412B}"/>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endParaRPr lang="en-GB"/>
          </a:p>
        </p:txBody>
      </p:sp>
      <p:sp>
        <p:nvSpPr>
          <p:cNvPr id="3" name="Marcador de Posição de Texto Vertical 2">
            <a:extLst>
              <a:ext uri="{FF2B5EF4-FFF2-40B4-BE49-F238E27FC236}">
                <a16:creationId xmlns:a16="http://schemas.microsoft.com/office/drawing/2014/main" id="{ECD31CDF-C308-4810-B916-BBF2A8EE122A}"/>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ADC8E1C0-79D1-4C8F-A0E8-BA9989880428}"/>
              </a:ext>
            </a:extLst>
          </p:cNvPr>
          <p:cNvSpPr>
            <a:spLocks noGrp="1"/>
          </p:cNvSpPr>
          <p:nvPr>
            <p:ph type="dt" sz="half" idx="10"/>
          </p:nvPr>
        </p:nvSpPr>
        <p:spPr/>
        <p:txBody>
          <a:bodyPr/>
          <a:lstStyle/>
          <a:p>
            <a:fld id="{B979558E-1799-49C5-9754-305E3F17B267}" type="datetimeFigureOut">
              <a:rPr lang="en-GB" smtClean="0"/>
              <a:t>22/10/2019</a:t>
            </a:fld>
            <a:endParaRPr lang="en-GB"/>
          </a:p>
        </p:txBody>
      </p:sp>
      <p:sp>
        <p:nvSpPr>
          <p:cNvPr id="5" name="Marcador de Posição do Rodapé 4">
            <a:extLst>
              <a:ext uri="{FF2B5EF4-FFF2-40B4-BE49-F238E27FC236}">
                <a16:creationId xmlns:a16="http://schemas.microsoft.com/office/drawing/2014/main" id="{5E1CA321-740B-4162-822B-FFCB2F99D22D}"/>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E795BB87-1DAA-4F74-92C4-2E99A8BCF1ED}"/>
              </a:ext>
            </a:extLst>
          </p:cNvPr>
          <p:cNvSpPr>
            <a:spLocks noGrp="1"/>
          </p:cNvSpPr>
          <p:nvPr>
            <p:ph type="sldNum" sz="quarter" idx="12"/>
          </p:nvPr>
        </p:nvSpPr>
        <p:spPr/>
        <p:txBody>
          <a:bodyPr/>
          <a:lstStyle/>
          <a:p>
            <a:fld id="{4481E2F1-1C73-4000-A2AB-D85D11DEBF36}" type="slidenum">
              <a:rPr lang="en-GB" smtClean="0"/>
              <a:t>‹nº›</a:t>
            </a:fld>
            <a:endParaRPr lang="en-GB"/>
          </a:p>
        </p:txBody>
      </p:sp>
    </p:spTree>
    <p:extLst>
      <p:ext uri="{BB962C8B-B14F-4D97-AF65-F5344CB8AC3E}">
        <p14:creationId xmlns:p14="http://schemas.microsoft.com/office/powerpoint/2010/main" val="1759923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C48F22-D804-4F5F-AE5F-D05AEACF28F6}"/>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D29A4196-A5E6-49D9-A889-06C98727C507}"/>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27DAD0F1-6D4E-4258-8F18-73F208B9AB87}"/>
              </a:ext>
            </a:extLst>
          </p:cNvPr>
          <p:cNvSpPr>
            <a:spLocks noGrp="1"/>
          </p:cNvSpPr>
          <p:nvPr>
            <p:ph type="dt" sz="half" idx="10"/>
          </p:nvPr>
        </p:nvSpPr>
        <p:spPr/>
        <p:txBody>
          <a:bodyPr/>
          <a:lstStyle/>
          <a:p>
            <a:fld id="{B979558E-1799-49C5-9754-305E3F17B267}" type="datetimeFigureOut">
              <a:rPr lang="en-GB" smtClean="0"/>
              <a:t>22/10/2019</a:t>
            </a:fld>
            <a:endParaRPr lang="en-GB"/>
          </a:p>
        </p:txBody>
      </p:sp>
      <p:sp>
        <p:nvSpPr>
          <p:cNvPr id="5" name="Marcador de Posição do Rodapé 4">
            <a:extLst>
              <a:ext uri="{FF2B5EF4-FFF2-40B4-BE49-F238E27FC236}">
                <a16:creationId xmlns:a16="http://schemas.microsoft.com/office/drawing/2014/main" id="{36CBAD25-63EE-4E21-8137-5F88D9A9F555}"/>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D9258D21-0E62-4C77-A03A-2951D76FE047}"/>
              </a:ext>
            </a:extLst>
          </p:cNvPr>
          <p:cNvSpPr>
            <a:spLocks noGrp="1"/>
          </p:cNvSpPr>
          <p:nvPr>
            <p:ph type="sldNum" sz="quarter" idx="12"/>
          </p:nvPr>
        </p:nvSpPr>
        <p:spPr/>
        <p:txBody>
          <a:bodyPr/>
          <a:lstStyle/>
          <a:p>
            <a:fld id="{4481E2F1-1C73-4000-A2AB-D85D11DEBF36}" type="slidenum">
              <a:rPr lang="en-GB" smtClean="0"/>
              <a:t>‹nº›</a:t>
            </a:fld>
            <a:endParaRPr lang="en-GB"/>
          </a:p>
        </p:txBody>
      </p:sp>
    </p:spTree>
    <p:extLst>
      <p:ext uri="{BB962C8B-B14F-4D97-AF65-F5344CB8AC3E}">
        <p14:creationId xmlns:p14="http://schemas.microsoft.com/office/powerpoint/2010/main" val="1749382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6E9499-4D32-4A34-BFA0-973B4F105BE3}"/>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0E3DB709-A7D9-41FB-929D-17EACF3268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099C6057-70CA-4BEE-B589-69BD1FE6F955}"/>
              </a:ext>
            </a:extLst>
          </p:cNvPr>
          <p:cNvSpPr>
            <a:spLocks noGrp="1"/>
          </p:cNvSpPr>
          <p:nvPr>
            <p:ph type="dt" sz="half" idx="10"/>
          </p:nvPr>
        </p:nvSpPr>
        <p:spPr/>
        <p:txBody>
          <a:bodyPr/>
          <a:lstStyle/>
          <a:p>
            <a:fld id="{B979558E-1799-49C5-9754-305E3F17B267}" type="datetimeFigureOut">
              <a:rPr lang="en-GB" smtClean="0"/>
              <a:t>22/10/2019</a:t>
            </a:fld>
            <a:endParaRPr lang="en-GB"/>
          </a:p>
        </p:txBody>
      </p:sp>
      <p:sp>
        <p:nvSpPr>
          <p:cNvPr id="5" name="Marcador de Posição do Rodapé 4">
            <a:extLst>
              <a:ext uri="{FF2B5EF4-FFF2-40B4-BE49-F238E27FC236}">
                <a16:creationId xmlns:a16="http://schemas.microsoft.com/office/drawing/2014/main" id="{54C46EA4-B385-4804-831D-49FF78EAC244}"/>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752FA01C-D5FC-4181-8A08-95DE95802F77}"/>
              </a:ext>
            </a:extLst>
          </p:cNvPr>
          <p:cNvSpPr>
            <a:spLocks noGrp="1"/>
          </p:cNvSpPr>
          <p:nvPr>
            <p:ph type="sldNum" sz="quarter" idx="12"/>
          </p:nvPr>
        </p:nvSpPr>
        <p:spPr/>
        <p:txBody>
          <a:bodyPr/>
          <a:lstStyle/>
          <a:p>
            <a:fld id="{4481E2F1-1C73-4000-A2AB-D85D11DEBF36}" type="slidenum">
              <a:rPr lang="en-GB" smtClean="0"/>
              <a:t>‹nº›</a:t>
            </a:fld>
            <a:endParaRPr lang="en-GB"/>
          </a:p>
        </p:txBody>
      </p:sp>
    </p:spTree>
    <p:extLst>
      <p:ext uri="{BB962C8B-B14F-4D97-AF65-F5344CB8AC3E}">
        <p14:creationId xmlns:p14="http://schemas.microsoft.com/office/powerpoint/2010/main" val="189411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5CC19F-F346-4989-9D5F-A44F7FDB9700}"/>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5126D438-6EBB-4FA1-AF93-4ED73D4D3889}"/>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e Conteúdo 3">
            <a:extLst>
              <a:ext uri="{FF2B5EF4-FFF2-40B4-BE49-F238E27FC236}">
                <a16:creationId xmlns:a16="http://schemas.microsoft.com/office/drawing/2014/main" id="{FD3C20B8-C0F0-4092-85FC-F7C4B4A82206}"/>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a Data 4">
            <a:extLst>
              <a:ext uri="{FF2B5EF4-FFF2-40B4-BE49-F238E27FC236}">
                <a16:creationId xmlns:a16="http://schemas.microsoft.com/office/drawing/2014/main" id="{559253DC-184A-44E9-B516-88FCB3D47B92}"/>
              </a:ext>
            </a:extLst>
          </p:cNvPr>
          <p:cNvSpPr>
            <a:spLocks noGrp="1"/>
          </p:cNvSpPr>
          <p:nvPr>
            <p:ph type="dt" sz="half" idx="10"/>
          </p:nvPr>
        </p:nvSpPr>
        <p:spPr/>
        <p:txBody>
          <a:bodyPr/>
          <a:lstStyle/>
          <a:p>
            <a:fld id="{B979558E-1799-49C5-9754-305E3F17B267}" type="datetimeFigureOut">
              <a:rPr lang="en-GB" smtClean="0"/>
              <a:t>22/10/2019</a:t>
            </a:fld>
            <a:endParaRPr lang="en-GB"/>
          </a:p>
        </p:txBody>
      </p:sp>
      <p:sp>
        <p:nvSpPr>
          <p:cNvPr id="6" name="Marcador de Posição do Rodapé 5">
            <a:extLst>
              <a:ext uri="{FF2B5EF4-FFF2-40B4-BE49-F238E27FC236}">
                <a16:creationId xmlns:a16="http://schemas.microsoft.com/office/drawing/2014/main" id="{AA6B71D4-2944-4CFE-9E45-96889CEE1675}"/>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F1456A23-C170-46A8-AA88-8090A626CE76}"/>
              </a:ext>
            </a:extLst>
          </p:cNvPr>
          <p:cNvSpPr>
            <a:spLocks noGrp="1"/>
          </p:cNvSpPr>
          <p:nvPr>
            <p:ph type="sldNum" sz="quarter" idx="12"/>
          </p:nvPr>
        </p:nvSpPr>
        <p:spPr/>
        <p:txBody>
          <a:bodyPr/>
          <a:lstStyle/>
          <a:p>
            <a:fld id="{4481E2F1-1C73-4000-A2AB-D85D11DEBF36}" type="slidenum">
              <a:rPr lang="en-GB" smtClean="0"/>
              <a:t>‹nº›</a:t>
            </a:fld>
            <a:endParaRPr lang="en-GB"/>
          </a:p>
        </p:txBody>
      </p:sp>
    </p:spTree>
    <p:extLst>
      <p:ext uri="{BB962C8B-B14F-4D97-AF65-F5344CB8AC3E}">
        <p14:creationId xmlns:p14="http://schemas.microsoft.com/office/powerpoint/2010/main" val="201172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1230B-D861-454D-8A40-EB8A30A98D2C}"/>
              </a:ext>
            </a:extLst>
          </p:cNvPr>
          <p:cNvSpPr>
            <a:spLocks noGrp="1"/>
          </p:cNvSpPr>
          <p:nvPr>
            <p:ph type="title"/>
          </p:nvPr>
        </p:nvSpPr>
        <p:spPr>
          <a:xfrm>
            <a:off x="839788" y="365125"/>
            <a:ext cx="10515600" cy="1325563"/>
          </a:xfrm>
        </p:spPr>
        <p:txBody>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C43C6179-73C3-4BF1-9515-687656DD8E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EC74E5F9-FB21-497C-AFA4-385780209A66}"/>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o Texto 4">
            <a:extLst>
              <a:ext uri="{FF2B5EF4-FFF2-40B4-BE49-F238E27FC236}">
                <a16:creationId xmlns:a16="http://schemas.microsoft.com/office/drawing/2014/main" id="{4284A5C8-9244-42C2-9E80-1563DCE855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33D40351-7379-4CA6-A4E2-F330BE7AA5FB}"/>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7" name="Marcador de Posição da Data 6">
            <a:extLst>
              <a:ext uri="{FF2B5EF4-FFF2-40B4-BE49-F238E27FC236}">
                <a16:creationId xmlns:a16="http://schemas.microsoft.com/office/drawing/2014/main" id="{A4D1FBE9-C3A1-42C0-9CBA-0129D7953052}"/>
              </a:ext>
            </a:extLst>
          </p:cNvPr>
          <p:cNvSpPr>
            <a:spLocks noGrp="1"/>
          </p:cNvSpPr>
          <p:nvPr>
            <p:ph type="dt" sz="half" idx="10"/>
          </p:nvPr>
        </p:nvSpPr>
        <p:spPr/>
        <p:txBody>
          <a:bodyPr/>
          <a:lstStyle/>
          <a:p>
            <a:fld id="{B979558E-1799-49C5-9754-305E3F17B267}" type="datetimeFigureOut">
              <a:rPr lang="en-GB" smtClean="0"/>
              <a:t>22/10/2019</a:t>
            </a:fld>
            <a:endParaRPr lang="en-GB"/>
          </a:p>
        </p:txBody>
      </p:sp>
      <p:sp>
        <p:nvSpPr>
          <p:cNvPr id="8" name="Marcador de Posição do Rodapé 7">
            <a:extLst>
              <a:ext uri="{FF2B5EF4-FFF2-40B4-BE49-F238E27FC236}">
                <a16:creationId xmlns:a16="http://schemas.microsoft.com/office/drawing/2014/main" id="{A1FF4212-715E-44AB-99CA-35087AB7F86D}"/>
              </a:ext>
            </a:extLst>
          </p:cNvPr>
          <p:cNvSpPr>
            <a:spLocks noGrp="1"/>
          </p:cNvSpPr>
          <p:nvPr>
            <p:ph type="ftr" sz="quarter" idx="11"/>
          </p:nvPr>
        </p:nvSpPr>
        <p:spPr/>
        <p:txBody>
          <a:bodyPr/>
          <a:lstStyle/>
          <a:p>
            <a:endParaRPr lang="en-GB"/>
          </a:p>
        </p:txBody>
      </p:sp>
      <p:sp>
        <p:nvSpPr>
          <p:cNvPr id="9" name="Marcador de Posição do Número do Diapositivo 8">
            <a:extLst>
              <a:ext uri="{FF2B5EF4-FFF2-40B4-BE49-F238E27FC236}">
                <a16:creationId xmlns:a16="http://schemas.microsoft.com/office/drawing/2014/main" id="{47FD6748-838E-473A-8DD6-647AD4085D63}"/>
              </a:ext>
            </a:extLst>
          </p:cNvPr>
          <p:cNvSpPr>
            <a:spLocks noGrp="1"/>
          </p:cNvSpPr>
          <p:nvPr>
            <p:ph type="sldNum" sz="quarter" idx="12"/>
          </p:nvPr>
        </p:nvSpPr>
        <p:spPr/>
        <p:txBody>
          <a:bodyPr/>
          <a:lstStyle/>
          <a:p>
            <a:fld id="{4481E2F1-1C73-4000-A2AB-D85D11DEBF36}" type="slidenum">
              <a:rPr lang="en-GB" smtClean="0"/>
              <a:t>‹nº›</a:t>
            </a:fld>
            <a:endParaRPr lang="en-GB"/>
          </a:p>
        </p:txBody>
      </p:sp>
    </p:spTree>
    <p:extLst>
      <p:ext uri="{BB962C8B-B14F-4D97-AF65-F5344CB8AC3E}">
        <p14:creationId xmlns:p14="http://schemas.microsoft.com/office/powerpoint/2010/main" val="3860737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C27CC-5966-41C8-BB37-9F5FD80D5BCE}"/>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a Data 2">
            <a:extLst>
              <a:ext uri="{FF2B5EF4-FFF2-40B4-BE49-F238E27FC236}">
                <a16:creationId xmlns:a16="http://schemas.microsoft.com/office/drawing/2014/main" id="{1FDC737B-F440-446E-9DCF-6B3D3181A8B8}"/>
              </a:ext>
            </a:extLst>
          </p:cNvPr>
          <p:cNvSpPr>
            <a:spLocks noGrp="1"/>
          </p:cNvSpPr>
          <p:nvPr>
            <p:ph type="dt" sz="half" idx="10"/>
          </p:nvPr>
        </p:nvSpPr>
        <p:spPr/>
        <p:txBody>
          <a:bodyPr/>
          <a:lstStyle/>
          <a:p>
            <a:fld id="{B979558E-1799-49C5-9754-305E3F17B267}" type="datetimeFigureOut">
              <a:rPr lang="en-GB" smtClean="0"/>
              <a:t>22/10/2019</a:t>
            </a:fld>
            <a:endParaRPr lang="en-GB"/>
          </a:p>
        </p:txBody>
      </p:sp>
      <p:sp>
        <p:nvSpPr>
          <p:cNvPr id="4" name="Marcador de Posição do Rodapé 3">
            <a:extLst>
              <a:ext uri="{FF2B5EF4-FFF2-40B4-BE49-F238E27FC236}">
                <a16:creationId xmlns:a16="http://schemas.microsoft.com/office/drawing/2014/main" id="{6C999212-3D92-491F-B86E-9BBBB4182499}"/>
              </a:ext>
            </a:extLst>
          </p:cNvPr>
          <p:cNvSpPr>
            <a:spLocks noGrp="1"/>
          </p:cNvSpPr>
          <p:nvPr>
            <p:ph type="ftr" sz="quarter" idx="11"/>
          </p:nvPr>
        </p:nvSpPr>
        <p:spPr/>
        <p:txBody>
          <a:bodyPr/>
          <a:lstStyle/>
          <a:p>
            <a:endParaRPr lang="en-GB"/>
          </a:p>
        </p:txBody>
      </p:sp>
      <p:sp>
        <p:nvSpPr>
          <p:cNvPr id="5" name="Marcador de Posição do Número do Diapositivo 4">
            <a:extLst>
              <a:ext uri="{FF2B5EF4-FFF2-40B4-BE49-F238E27FC236}">
                <a16:creationId xmlns:a16="http://schemas.microsoft.com/office/drawing/2014/main" id="{2BC63D35-097E-47A7-B953-3A069A8E790A}"/>
              </a:ext>
            </a:extLst>
          </p:cNvPr>
          <p:cNvSpPr>
            <a:spLocks noGrp="1"/>
          </p:cNvSpPr>
          <p:nvPr>
            <p:ph type="sldNum" sz="quarter" idx="12"/>
          </p:nvPr>
        </p:nvSpPr>
        <p:spPr/>
        <p:txBody>
          <a:bodyPr/>
          <a:lstStyle/>
          <a:p>
            <a:fld id="{4481E2F1-1C73-4000-A2AB-D85D11DEBF36}" type="slidenum">
              <a:rPr lang="en-GB" smtClean="0"/>
              <a:t>‹nº›</a:t>
            </a:fld>
            <a:endParaRPr lang="en-GB"/>
          </a:p>
        </p:txBody>
      </p:sp>
    </p:spTree>
    <p:extLst>
      <p:ext uri="{BB962C8B-B14F-4D97-AF65-F5344CB8AC3E}">
        <p14:creationId xmlns:p14="http://schemas.microsoft.com/office/powerpoint/2010/main" val="577237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7CEEDC5E-C4D2-4FD0-9784-BA0F4A3DE19D}"/>
              </a:ext>
            </a:extLst>
          </p:cNvPr>
          <p:cNvSpPr>
            <a:spLocks noGrp="1"/>
          </p:cNvSpPr>
          <p:nvPr>
            <p:ph type="dt" sz="half" idx="10"/>
          </p:nvPr>
        </p:nvSpPr>
        <p:spPr/>
        <p:txBody>
          <a:bodyPr/>
          <a:lstStyle/>
          <a:p>
            <a:fld id="{B979558E-1799-49C5-9754-305E3F17B267}" type="datetimeFigureOut">
              <a:rPr lang="en-GB" smtClean="0"/>
              <a:t>22/10/2019</a:t>
            </a:fld>
            <a:endParaRPr lang="en-GB"/>
          </a:p>
        </p:txBody>
      </p:sp>
      <p:sp>
        <p:nvSpPr>
          <p:cNvPr id="3" name="Marcador de Posição do Rodapé 2">
            <a:extLst>
              <a:ext uri="{FF2B5EF4-FFF2-40B4-BE49-F238E27FC236}">
                <a16:creationId xmlns:a16="http://schemas.microsoft.com/office/drawing/2014/main" id="{C771B4E8-7507-49FF-9ABC-B86966A814B8}"/>
              </a:ext>
            </a:extLst>
          </p:cNvPr>
          <p:cNvSpPr>
            <a:spLocks noGrp="1"/>
          </p:cNvSpPr>
          <p:nvPr>
            <p:ph type="ftr" sz="quarter" idx="11"/>
          </p:nvPr>
        </p:nvSpPr>
        <p:spPr/>
        <p:txBody>
          <a:bodyPr/>
          <a:lstStyle/>
          <a:p>
            <a:endParaRPr lang="en-GB"/>
          </a:p>
        </p:txBody>
      </p:sp>
      <p:sp>
        <p:nvSpPr>
          <p:cNvPr id="4" name="Marcador de Posição do Número do Diapositivo 3">
            <a:extLst>
              <a:ext uri="{FF2B5EF4-FFF2-40B4-BE49-F238E27FC236}">
                <a16:creationId xmlns:a16="http://schemas.microsoft.com/office/drawing/2014/main" id="{FA4E90EB-3A5A-493F-A882-2FF2D1C8F4EC}"/>
              </a:ext>
            </a:extLst>
          </p:cNvPr>
          <p:cNvSpPr>
            <a:spLocks noGrp="1"/>
          </p:cNvSpPr>
          <p:nvPr>
            <p:ph type="sldNum" sz="quarter" idx="12"/>
          </p:nvPr>
        </p:nvSpPr>
        <p:spPr/>
        <p:txBody>
          <a:bodyPr/>
          <a:lstStyle/>
          <a:p>
            <a:fld id="{4481E2F1-1C73-4000-A2AB-D85D11DEBF36}" type="slidenum">
              <a:rPr lang="en-GB" smtClean="0"/>
              <a:t>‹nº›</a:t>
            </a:fld>
            <a:endParaRPr lang="en-GB"/>
          </a:p>
        </p:txBody>
      </p:sp>
    </p:spTree>
    <p:extLst>
      <p:ext uri="{BB962C8B-B14F-4D97-AF65-F5344CB8AC3E}">
        <p14:creationId xmlns:p14="http://schemas.microsoft.com/office/powerpoint/2010/main" val="29021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3AA929-14DA-4691-91E5-C32888E60347}"/>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3B542F21-8F6D-4331-A7D4-493D8FEA1C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o Texto 3">
            <a:extLst>
              <a:ext uri="{FF2B5EF4-FFF2-40B4-BE49-F238E27FC236}">
                <a16:creationId xmlns:a16="http://schemas.microsoft.com/office/drawing/2014/main" id="{AF9F55B1-7545-4B54-8B27-744A57610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26B2017A-CD83-4262-8ABB-EFB39F397C1D}"/>
              </a:ext>
            </a:extLst>
          </p:cNvPr>
          <p:cNvSpPr>
            <a:spLocks noGrp="1"/>
          </p:cNvSpPr>
          <p:nvPr>
            <p:ph type="dt" sz="half" idx="10"/>
          </p:nvPr>
        </p:nvSpPr>
        <p:spPr/>
        <p:txBody>
          <a:bodyPr/>
          <a:lstStyle/>
          <a:p>
            <a:fld id="{B979558E-1799-49C5-9754-305E3F17B267}" type="datetimeFigureOut">
              <a:rPr lang="en-GB" smtClean="0"/>
              <a:t>22/10/2019</a:t>
            </a:fld>
            <a:endParaRPr lang="en-GB"/>
          </a:p>
        </p:txBody>
      </p:sp>
      <p:sp>
        <p:nvSpPr>
          <p:cNvPr id="6" name="Marcador de Posição do Rodapé 5">
            <a:extLst>
              <a:ext uri="{FF2B5EF4-FFF2-40B4-BE49-F238E27FC236}">
                <a16:creationId xmlns:a16="http://schemas.microsoft.com/office/drawing/2014/main" id="{DCE1FF18-5300-451C-A690-24F4418F64B1}"/>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F0039CEB-ECFB-42C3-B3D0-A8627241778F}"/>
              </a:ext>
            </a:extLst>
          </p:cNvPr>
          <p:cNvSpPr>
            <a:spLocks noGrp="1"/>
          </p:cNvSpPr>
          <p:nvPr>
            <p:ph type="sldNum" sz="quarter" idx="12"/>
          </p:nvPr>
        </p:nvSpPr>
        <p:spPr/>
        <p:txBody>
          <a:bodyPr/>
          <a:lstStyle/>
          <a:p>
            <a:fld id="{4481E2F1-1C73-4000-A2AB-D85D11DEBF36}" type="slidenum">
              <a:rPr lang="en-GB" smtClean="0"/>
              <a:t>‹nº›</a:t>
            </a:fld>
            <a:endParaRPr lang="en-GB"/>
          </a:p>
        </p:txBody>
      </p:sp>
    </p:spTree>
    <p:extLst>
      <p:ext uri="{BB962C8B-B14F-4D97-AF65-F5344CB8AC3E}">
        <p14:creationId xmlns:p14="http://schemas.microsoft.com/office/powerpoint/2010/main" val="409472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8636C-A513-4293-B58D-FDBA888282F3}"/>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GB"/>
          </a:p>
        </p:txBody>
      </p:sp>
      <p:sp>
        <p:nvSpPr>
          <p:cNvPr id="3" name="Marcador de Posição da Imagem 2">
            <a:extLst>
              <a:ext uri="{FF2B5EF4-FFF2-40B4-BE49-F238E27FC236}">
                <a16:creationId xmlns:a16="http://schemas.microsoft.com/office/drawing/2014/main" id="{13A84BD4-2BB3-4031-B0BB-D085DDA6A7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Posição do Texto 3">
            <a:extLst>
              <a:ext uri="{FF2B5EF4-FFF2-40B4-BE49-F238E27FC236}">
                <a16:creationId xmlns:a16="http://schemas.microsoft.com/office/drawing/2014/main" id="{10E5D91C-FC41-439E-A27B-2390038BFD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B3E646AC-96EC-43BE-A1C2-E28851B741F9}"/>
              </a:ext>
            </a:extLst>
          </p:cNvPr>
          <p:cNvSpPr>
            <a:spLocks noGrp="1"/>
          </p:cNvSpPr>
          <p:nvPr>
            <p:ph type="dt" sz="half" idx="10"/>
          </p:nvPr>
        </p:nvSpPr>
        <p:spPr/>
        <p:txBody>
          <a:bodyPr/>
          <a:lstStyle/>
          <a:p>
            <a:fld id="{B979558E-1799-49C5-9754-305E3F17B267}" type="datetimeFigureOut">
              <a:rPr lang="en-GB" smtClean="0"/>
              <a:t>22/10/2019</a:t>
            </a:fld>
            <a:endParaRPr lang="en-GB"/>
          </a:p>
        </p:txBody>
      </p:sp>
      <p:sp>
        <p:nvSpPr>
          <p:cNvPr id="6" name="Marcador de Posição do Rodapé 5">
            <a:extLst>
              <a:ext uri="{FF2B5EF4-FFF2-40B4-BE49-F238E27FC236}">
                <a16:creationId xmlns:a16="http://schemas.microsoft.com/office/drawing/2014/main" id="{65F6B743-A8D3-473A-8C53-1AB85EFE92E4}"/>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E40CDF42-A9AA-4B73-8EFD-71F69CFF0AE6}"/>
              </a:ext>
            </a:extLst>
          </p:cNvPr>
          <p:cNvSpPr>
            <a:spLocks noGrp="1"/>
          </p:cNvSpPr>
          <p:nvPr>
            <p:ph type="sldNum" sz="quarter" idx="12"/>
          </p:nvPr>
        </p:nvSpPr>
        <p:spPr/>
        <p:txBody>
          <a:bodyPr/>
          <a:lstStyle/>
          <a:p>
            <a:fld id="{4481E2F1-1C73-4000-A2AB-D85D11DEBF36}" type="slidenum">
              <a:rPr lang="en-GB" smtClean="0"/>
              <a:t>‹nº›</a:t>
            </a:fld>
            <a:endParaRPr lang="en-GB"/>
          </a:p>
        </p:txBody>
      </p:sp>
    </p:spTree>
    <p:extLst>
      <p:ext uri="{BB962C8B-B14F-4D97-AF65-F5344CB8AC3E}">
        <p14:creationId xmlns:p14="http://schemas.microsoft.com/office/powerpoint/2010/main" val="1785676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7B9DE93E-43E2-4FF9-9B35-BCD70D477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324268B3-B9B0-46C4-84F6-B0C337BD3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C3E4B6D3-D880-42FC-BB8F-DFD9921AAF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pt-PT" dirty="0"/>
              <a:t>24/25 </a:t>
            </a:r>
            <a:r>
              <a:rPr lang="pt-PT" dirty="0" err="1"/>
              <a:t>October</a:t>
            </a:r>
            <a:r>
              <a:rPr lang="pt-PT" dirty="0"/>
              <a:t> 2019</a:t>
            </a:r>
            <a:endParaRPr lang="en-GB" dirty="0"/>
          </a:p>
        </p:txBody>
      </p:sp>
      <p:sp>
        <p:nvSpPr>
          <p:cNvPr id="5" name="Marcador de Posição do Rodapé 4">
            <a:extLst>
              <a:ext uri="{FF2B5EF4-FFF2-40B4-BE49-F238E27FC236}">
                <a16:creationId xmlns:a16="http://schemas.microsoft.com/office/drawing/2014/main" id="{7D4EFCC5-8F55-4150-B6C2-776DE3DA33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PT" dirty="0" err="1"/>
              <a:t>Port</a:t>
            </a:r>
            <a:r>
              <a:rPr lang="pt-PT" dirty="0"/>
              <a:t> </a:t>
            </a:r>
            <a:r>
              <a:rPr lang="pt-PT" dirty="0" err="1"/>
              <a:t>Center</a:t>
            </a:r>
            <a:r>
              <a:rPr lang="pt-PT" dirty="0"/>
              <a:t> Network - Bilbao</a:t>
            </a:r>
            <a:endParaRPr lang="en-GB" dirty="0"/>
          </a:p>
        </p:txBody>
      </p:sp>
      <p:sp>
        <p:nvSpPr>
          <p:cNvPr id="6" name="Marcador de Posição do Número do Diapositivo 5">
            <a:extLst>
              <a:ext uri="{FF2B5EF4-FFF2-40B4-BE49-F238E27FC236}">
                <a16:creationId xmlns:a16="http://schemas.microsoft.com/office/drawing/2014/main" id="{E9AEA632-7BF8-45D1-A222-3D5EED1884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dirty="0"/>
              <a:t>AIVP</a:t>
            </a:r>
          </a:p>
        </p:txBody>
      </p:sp>
      <p:pic>
        <p:nvPicPr>
          <p:cNvPr id="8" name="Imagem 7">
            <a:extLst>
              <a:ext uri="{FF2B5EF4-FFF2-40B4-BE49-F238E27FC236}">
                <a16:creationId xmlns:a16="http://schemas.microsoft.com/office/drawing/2014/main" id="{1BBD9299-4E56-42E5-BF92-2FD800F928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000586" y="6299264"/>
            <a:ext cx="1019963" cy="479295"/>
          </a:xfrm>
          <a:prstGeom prst="rect">
            <a:avLst/>
          </a:prstGeom>
        </p:spPr>
      </p:pic>
    </p:spTree>
    <p:extLst>
      <p:ext uri="{BB962C8B-B14F-4D97-AF65-F5344CB8AC3E}">
        <p14:creationId xmlns:p14="http://schemas.microsoft.com/office/powerpoint/2010/main" val="92710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hyperlink" Target="https://www.sjport.com/communit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0137EC6E-D197-4363-BD1C-FF5C17380696}"/>
              </a:ext>
            </a:extLst>
          </p:cNvPr>
          <p:cNvSpPr txBox="1"/>
          <p:nvPr/>
        </p:nvSpPr>
        <p:spPr>
          <a:xfrm>
            <a:off x="2818515" y="334576"/>
            <a:ext cx="8431339" cy="830997"/>
          </a:xfrm>
          <a:prstGeom prst="rect">
            <a:avLst/>
          </a:prstGeom>
          <a:solidFill>
            <a:schemeClr val="bg1">
              <a:alpha val="63000"/>
            </a:schemeClr>
          </a:solidFill>
        </p:spPr>
        <p:txBody>
          <a:bodyPr wrap="square" rtlCol="0">
            <a:spAutoFit/>
          </a:bodyPr>
          <a:lstStyle/>
          <a:p>
            <a:r>
              <a:rPr lang="en-US" sz="4800" spc="300" dirty="0"/>
              <a:t>Port Saint John</a:t>
            </a:r>
          </a:p>
        </p:txBody>
      </p:sp>
      <p:sp>
        <p:nvSpPr>
          <p:cNvPr id="9" name="CaixaDeTexto 8">
            <a:extLst>
              <a:ext uri="{FF2B5EF4-FFF2-40B4-BE49-F238E27FC236}">
                <a16:creationId xmlns:a16="http://schemas.microsoft.com/office/drawing/2014/main" id="{9B9A2677-72EC-495F-894A-F86B5C232FE1}"/>
              </a:ext>
            </a:extLst>
          </p:cNvPr>
          <p:cNvSpPr txBox="1"/>
          <p:nvPr/>
        </p:nvSpPr>
        <p:spPr>
          <a:xfrm>
            <a:off x="41945" y="3385035"/>
            <a:ext cx="2701077" cy="3139321"/>
          </a:xfrm>
          <a:prstGeom prst="rect">
            <a:avLst/>
          </a:prstGeom>
          <a:noFill/>
        </p:spPr>
        <p:txBody>
          <a:bodyPr wrap="square" rtlCol="0">
            <a:spAutoFit/>
          </a:bodyPr>
          <a:lstStyle/>
          <a:p>
            <a:r>
              <a:rPr lang="pt-PT" sz="1600" b="1" dirty="0"/>
              <a:t>Name:  Paula Copeland</a:t>
            </a:r>
          </a:p>
          <a:p>
            <a:r>
              <a:rPr lang="pt-PT" sz="1600" b="1" dirty="0"/>
              <a:t>Position: Director Communications &amp; Corporate Social Responsibility</a:t>
            </a:r>
          </a:p>
          <a:p>
            <a:r>
              <a:rPr lang="pt-PT" sz="1600" b="1" dirty="0"/>
              <a:t>Contact: pcopeland@sjport.com</a:t>
            </a:r>
            <a:endParaRPr lang="pt-PT" sz="1600" dirty="0"/>
          </a:p>
          <a:p>
            <a:endParaRPr lang="pt-PT" sz="800" dirty="0"/>
          </a:p>
          <a:p>
            <a:r>
              <a:rPr lang="en-GB" sz="1200" dirty="0"/>
              <a:t>Short description of your citizen program(s)</a:t>
            </a:r>
          </a:p>
          <a:p>
            <a:endParaRPr lang="pt-PT" sz="1400" dirty="0"/>
          </a:p>
          <a:p>
            <a:endParaRPr lang="pt-PT" sz="1400" dirty="0"/>
          </a:p>
          <a:p>
            <a:endParaRPr lang="pt-PT" sz="1400" dirty="0"/>
          </a:p>
          <a:p>
            <a:endParaRPr lang="pt-PT" sz="1400" dirty="0"/>
          </a:p>
          <a:p>
            <a:pPr marL="285750" indent="-285750">
              <a:buFont typeface="Arial" panose="020B0604020202020204" pitchFamily="34" charset="0"/>
              <a:buChar char="•"/>
            </a:pPr>
            <a:endParaRPr lang="en-GB" sz="1400" dirty="0"/>
          </a:p>
        </p:txBody>
      </p:sp>
      <p:pic>
        <p:nvPicPr>
          <p:cNvPr id="4" name="Picture 3" descr="A picture containing drawing&#10;&#10;Description automatically generated">
            <a:extLst>
              <a:ext uri="{FF2B5EF4-FFF2-40B4-BE49-F238E27FC236}">
                <a16:creationId xmlns:a16="http://schemas.microsoft.com/office/drawing/2014/main" id="{B4E537E7-F5A5-440E-A29F-A7026E6C7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57" y="334576"/>
            <a:ext cx="2014756" cy="775201"/>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E3ACFF83-E532-459F-8E6D-4FEFC413E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57" y="1244106"/>
            <a:ext cx="1337733" cy="2006600"/>
          </a:xfrm>
          <a:prstGeom prst="rect">
            <a:avLst/>
          </a:prstGeom>
        </p:spPr>
      </p:pic>
      <p:pic>
        <p:nvPicPr>
          <p:cNvPr id="11" name="Picture 10" descr="A view of a city&#10;&#10;Description automatically generated">
            <a:extLst>
              <a:ext uri="{FF2B5EF4-FFF2-40B4-BE49-F238E27FC236}">
                <a16:creationId xmlns:a16="http://schemas.microsoft.com/office/drawing/2014/main" id="{B545D7BF-4C38-45E0-B8ED-C53CFFC8B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7818" y="1020887"/>
            <a:ext cx="9192237" cy="3228211"/>
          </a:xfrm>
          <a:prstGeom prst="rect">
            <a:avLst/>
          </a:prstGeom>
        </p:spPr>
      </p:pic>
      <p:pic>
        <p:nvPicPr>
          <p:cNvPr id="15" name="Picture 14" descr="A group of people on a beach&#10;&#10;Description automatically generated">
            <a:extLst>
              <a:ext uri="{FF2B5EF4-FFF2-40B4-BE49-F238E27FC236}">
                <a16:creationId xmlns:a16="http://schemas.microsoft.com/office/drawing/2014/main" id="{2741A35D-DBBC-43AB-9C6E-6C770D24B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5936" y="3800141"/>
            <a:ext cx="9192237" cy="3158504"/>
          </a:xfrm>
          <a:prstGeom prst="rect">
            <a:avLst/>
          </a:prstGeom>
        </p:spPr>
      </p:pic>
    </p:spTree>
    <p:extLst>
      <p:ext uri="{BB962C8B-B14F-4D97-AF65-F5344CB8AC3E}">
        <p14:creationId xmlns:p14="http://schemas.microsoft.com/office/powerpoint/2010/main" val="220600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0CB06731-9D62-45C2-9D4D-CBDEE36E3310}"/>
              </a:ext>
            </a:extLst>
          </p:cNvPr>
          <p:cNvGraphicFramePr>
            <a:graphicFrameLocks noGrp="1"/>
          </p:cNvGraphicFramePr>
          <p:nvPr>
            <p:extLst>
              <p:ext uri="{D42A27DB-BD31-4B8C-83A1-F6EECF244321}">
                <p14:modId xmlns:p14="http://schemas.microsoft.com/office/powerpoint/2010/main" val="2023759248"/>
              </p:ext>
            </p:extLst>
          </p:nvPr>
        </p:nvGraphicFramePr>
        <p:xfrm>
          <a:off x="332374" y="1602630"/>
          <a:ext cx="11430000" cy="5120640"/>
        </p:xfrm>
        <a:graphic>
          <a:graphicData uri="http://schemas.openxmlformats.org/drawingml/2006/table">
            <a:tbl>
              <a:tblPr firstRow="1" firstCol="1" bandRow="1">
                <a:tableStyleId>{5C22544A-7EE6-4342-B048-85BDC9FD1C3A}</a:tableStyleId>
              </a:tblPr>
              <a:tblGrid>
                <a:gridCol w="2185232">
                  <a:extLst>
                    <a:ext uri="{9D8B030D-6E8A-4147-A177-3AD203B41FA5}">
                      <a16:colId xmlns:a16="http://schemas.microsoft.com/office/drawing/2014/main" val="149920857"/>
                    </a:ext>
                  </a:extLst>
                </a:gridCol>
                <a:gridCol w="599097">
                  <a:extLst>
                    <a:ext uri="{9D8B030D-6E8A-4147-A177-3AD203B41FA5}">
                      <a16:colId xmlns:a16="http://schemas.microsoft.com/office/drawing/2014/main" val="2657013078"/>
                    </a:ext>
                  </a:extLst>
                </a:gridCol>
                <a:gridCol w="1120547">
                  <a:extLst>
                    <a:ext uri="{9D8B030D-6E8A-4147-A177-3AD203B41FA5}">
                      <a16:colId xmlns:a16="http://schemas.microsoft.com/office/drawing/2014/main" val="1858767249"/>
                    </a:ext>
                  </a:extLst>
                </a:gridCol>
                <a:gridCol w="1085758">
                  <a:extLst>
                    <a:ext uri="{9D8B030D-6E8A-4147-A177-3AD203B41FA5}">
                      <a16:colId xmlns:a16="http://schemas.microsoft.com/office/drawing/2014/main" val="2983572059"/>
                    </a:ext>
                  </a:extLst>
                </a:gridCol>
                <a:gridCol w="6439366">
                  <a:extLst>
                    <a:ext uri="{9D8B030D-6E8A-4147-A177-3AD203B41FA5}">
                      <a16:colId xmlns:a16="http://schemas.microsoft.com/office/drawing/2014/main" val="571932325"/>
                    </a:ext>
                  </a:extLst>
                </a:gridCol>
              </a:tblGrid>
              <a:tr h="319875">
                <a:tc>
                  <a:txBody>
                    <a:bodyPr/>
                    <a:lstStyle/>
                    <a:p>
                      <a:pPr>
                        <a:spcAft>
                          <a:spcPts val="0"/>
                        </a:spcAft>
                      </a:pPr>
                      <a:r>
                        <a:rPr lang="en-GB" sz="1400" kern="1200" dirty="0">
                          <a:effectLst/>
                        </a:rPr>
                        <a:t>Social Initiatives recently developed</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err="1">
                          <a:effectLst/>
                          <a:latin typeface="Calibri" panose="020F0502020204030204" pitchFamily="34" charset="0"/>
                          <a:ea typeface="Times New Roman" panose="02020603050405020304" pitchFamily="18" charset="0"/>
                          <a:cs typeface="Times New Roman" panose="02020603050405020304" pitchFamily="18" charset="0"/>
                        </a:rPr>
                        <a:t>Year</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400" kern="1200" noProof="0" dirty="0">
                          <a:effectLst/>
                        </a:rPr>
                        <a:t>Nº of visitors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Budget</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err="1">
                          <a:effectLst/>
                        </a:rPr>
                        <a:t>Description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62799199"/>
                  </a:ext>
                </a:extLst>
              </a:tr>
              <a:tr h="654016">
                <a:tc>
                  <a:txBody>
                    <a:bodyPr/>
                    <a:lstStyle/>
                    <a:p>
                      <a:pPr>
                        <a:spcAft>
                          <a:spcPts val="0"/>
                        </a:spcAft>
                      </a:pPr>
                      <a:r>
                        <a:rPr lang="en-US" sz="1400" noProof="0" dirty="0">
                          <a:effectLst/>
                          <a:latin typeface="Calibri" panose="020F0502020204030204" pitchFamily="34" charset="0"/>
                          <a:ea typeface="Times New Roman" panose="02020603050405020304" pitchFamily="18" charset="0"/>
                          <a:cs typeface="Times New Roman" panose="02020603050405020304" pitchFamily="18" charset="0"/>
                        </a:rPr>
                        <a:t>Community Day</a:t>
                      </a:r>
                    </a:p>
                  </a:txBody>
                  <a:tcPr marL="68580" marR="68580" marT="0" marB="0"/>
                </a:tc>
                <a:tc>
                  <a:txBody>
                    <a:bodyPr/>
                    <a:lstStyle/>
                    <a:p>
                      <a:pPr>
                        <a:spcAft>
                          <a:spcPts val="0"/>
                        </a:spcAft>
                      </a:pPr>
                      <a:r>
                        <a:rPr lang="pt-PT" sz="1400" kern="1200" dirty="0">
                          <a:effectLst/>
                        </a:rPr>
                        <a:t> 2011 – 2019</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3500-5000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$40,000 (including sponsorship)</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kern="1200" dirty="0">
                          <a:solidFill>
                            <a:schemeClr val="dk1"/>
                          </a:solidFill>
                          <a:effectLst/>
                          <a:latin typeface="+mn-lt"/>
                          <a:ea typeface="+mn-ea"/>
                          <a:cs typeface="+mn-cs"/>
                        </a:rPr>
                        <a:t>This one-day, annual event brings our Port stakeholders and community together for an afternoon of fun and learning. This event has a significant sponsorship component and has broke even.  Over the past 9 years the event has raised more than $100,000 CAD for charities working with children in need and prioritized on breaking the cycle of inter-generational poverty. </a:t>
                      </a:r>
                    </a:p>
                    <a:p>
                      <a:pPr>
                        <a:spcAft>
                          <a:spcPts val="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1075371"/>
                  </a:ext>
                </a:extLst>
              </a:tr>
              <a:tr h="654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effectLst/>
                          <a:latin typeface="Calibri" panose="020F0502020204030204" pitchFamily="34" charset="0"/>
                          <a:ea typeface="Times New Roman" panose="02020603050405020304" pitchFamily="18" charset="0"/>
                          <a:cs typeface="Times New Roman" panose="02020603050405020304" pitchFamily="18" charset="0"/>
                        </a:rPr>
                        <a:t>Inclusion Model (stakeholder and community engagement)</a:t>
                      </a:r>
                    </a:p>
                    <a:p>
                      <a:pPr>
                        <a:spcAft>
                          <a:spcPts val="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 2011 - now</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 80-150 participants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 $2,500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kern="1200" dirty="0">
                          <a:solidFill>
                            <a:schemeClr val="dk1"/>
                          </a:solidFill>
                          <a:effectLst/>
                          <a:latin typeface="+mn-lt"/>
                          <a:ea typeface="+mn-ea"/>
                          <a:cs typeface="+mn-cs"/>
                        </a:rPr>
                        <a:t>The Inclusion Model was created and implemented in 2011 and has evolved into a primary tool by which the Port Saint John management team maintains a cycle of engagement with stakeholders in an inclusive manner. Semi-annual forums encourage presentations from both the Port Saint John team and from our stakeholders for the benefit of sharing priorities amongst members of the Port community. Working committees encourage project and issue specific engagement in intervals between the semi-annual forums. Feedback gathered from engagement through these activities is fed into the strategic planning process with the Board of Directors for the Business Plan annual update. </a:t>
                      </a:r>
                    </a:p>
                    <a:p>
                      <a:pPr>
                        <a:spcAft>
                          <a:spcPts val="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45853212"/>
                  </a:ext>
                </a:extLst>
              </a:tr>
              <a:tr h="7021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effectLst/>
                          <a:latin typeface="Calibri" panose="020F0502020204030204" pitchFamily="34" charset="0"/>
                          <a:ea typeface="Times New Roman" panose="02020603050405020304" pitchFamily="18" charset="0"/>
                          <a:cs typeface="Times New Roman" panose="02020603050405020304" pitchFamily="18" charset="0"/>
                        </a:rPr>
                        <a:t>Port Education Program</a:t>
                      </a:r>
                    </a:p>
                    <a:p>
                      <a:pPr>
                        <a:spcAft>
                          <a:spcPts val="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2014 – now</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 800-1000/per year</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 $7,000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CA" sz="1100" kern="1200" dirty="0">
                          <a:solidFill>
                            <a:schemeClr val="dk1"/>
                          </a:solidFill>
                          <a:effectLst/>
                          <a:latin typeface="+mn-lt"/>
                          <a:ea typeface="+mn-ea"/>
                          <a:cs typeface="+mn-cs"/>
                        </a:rPr>
                        <a:t>Students from grades 3 through 10 are engaged with port learning opportunities through both in-class presentation materials and the opportunity to pair these with a weekly port tours.  Our port tours are led by a trained educator and are carried out in co-operation with stakeholders at Barrack Point Potash Terminal, the container terminal and American Iron and Metal.  Hundreds of students were provided up-close-and-personal experiences on these tours each year.  In 2017, the program was further developed with the addition of a high school/careers module. This module was designed to highlight types of work in the port/marine transportation sector to with the goal of engaging students who may be making decisions about their future career path.</a:t>
                      </a:r>
                    </a:p>
                    <a:p>
                      <a:r>
                        <a:rPr lang="en-CA" sz="1100" kern="1200" dirty="0">
                          <a:solidFill>
                            <a:schemeClr val="dk1"/>
                          </a:solidFill>
                          <a:effectLst/>
                          <a:latin typeface="+mn-lt"/>
                          <a:ea typeface="+mn-ea"/>
                          <a:cs typeface="+mn-cs"/>
                        </a:rPr>
                        <a:t>In addition to these efforts, Port Saint John regularly partners with educational entities such as </a:t>
                      </a:r>
                      <a:r>
                        <a:rPr lang="en-CA" sz="1100" kern="1200" dirty="0" err="1">
                          <a:solidFill>
                            <a:schemeClr val="dk1"/>
                          </a:solidFill>
                          <a:effectLst/>
                          <a:latin typeface="+mn-lt"/>
                          <a:ea typeface="+mn-ea"/>
                          <a:cs typeface="+mn-cs"/>
                        </a:rPr>
                        <a:t>Enroute</a:t>
                      </a:r>
                      <a:r>
                        <a:rPr lang="en-CA" sz="1100" kern="1200" dirty="0">
                          <a:solidFill>
                            <a:schemeClr val="dk1"/>
                          </a:solidFill>
                          <a:effectLst/>
                          <a:latin typeface="+mn-lt"/>
                          <a:ea typeface="+mn-ea"/>
                          <a:cs typeface="+mn-cs"/>
                        </a:rPr>
                        <a:t> to Success, New Brunswick Community College, UNB Saint John and Saint John High School to provide intern and co-op opportunities for secondary and post secondary students.</a:t>
                      </a:r>
                    </a:p>
                    <a:p>
                      <a:pPr>
                        <a:spcAft>
                          <a:spcPts val="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64984827"/>
                  </a:ext>
                </a:extLst>
              </a:tr>
              <a:tr h="654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err="1">
                          <a:effectLst/>
                          <a:latin typeface="Calibri" panose="020F0502020204030204" pitchFamily="34" charset="0"/>
                          <a:ea typeface="Times New Roman" panose="02020603050405020304" pitchFamily="18" charset="0"/>
                          <a:cs typeface="Times New Roman" panose="02020603050405020304" pitchFamily="18" charset="0"/>
                        </a:rPr>
                        <a:t>Harbour</a:t>
                      </a:r>
                      <a:r>
                        <a:rPr lang="en-US" sz="1400" noProof="0" dirty="0">
                          <a:effectLst/>
                          <a:latin typeface="Calibri" panose="020F0502020204030204" pitchFamily="34" charset="0"/>
                          <a:ea typeface="Times New Roman" panose="02020603050405020304" pitchFamily="18" charset="0"/>
                          <a:cs typeface="Times New Roman" panose="02020603050405020304" pitchFamily="18" charset="0"/>
                        </a:rPr>
                        <a:t> Lights Campaign</a:t>
                      </a:r>
                    </a:p>
                    <a:p>
                      <a:pPr>
                        <a:spcAft>
                          <a:spcPts val="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1998-now</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 Broadcast audience of CBC</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pt-PT" sz="1400" kern="1200" dirty="0">
                          <a:effectLst/>
                        </a:rPr>
                        <a:t>$10,000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kern="1200" dirty="0">
                          <a:solidFill>
                            <a:schemeClr val="dk1"/>
                          </a:solidFill>
                          <a:effectLst/>
                          <a:latin typeface="+mn-lt"/>
                          <a:ea typeface="+mn-ea"/>
                          <a:cs typeface="+mn-cs"/>
                        </a:rPr>
                        <a:t>Each year Port Saint John partners with CBC and Saint John Energy on the Harbour Lights Campaign to raise funds for 15 food banks from St. Stephen to Sussex.  Over 22 years, the cumulative total amount raised from our generous communities in Southern New Brunswick surpasses $2.7 million.</a:t>
                      </a:r>
                    </a:p>
                    <a:p>
                      <a:pPr>
                        <a:spcAft>
                          <a:spcPts val="0"/>
                        </a:spcAft>
                      </a:pP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46829030"/>
                  </a:ext>
                </a:extLst>
              </a:tr>
            </a:tbl>
          </a:graphicData>
        </a:graphic>
      </p:graphicFrame>
      <p:sp>
        <p:nvSpPr>
          <p:cNvPr id="5" name="CaixaDeTexto 4">
            <a:extLst>
              <a:ext uri="{FF2B5EF4-FFF2-40B4-BE49-F238E27FC236}">
                <a16:creationId xmlns:a16="http://schemas.microsoft.com/office/drawing/2014/main" id="{3067B460-90F7-4436-8A56-D6527D6ADF8E}"/>
              </a:ext>
            </a:extLst>
          </p:cNvPr>
          <p:cNvSpPr txBox="1"/>
          <p:nvPr/>
        </p:nvSpPr>
        <p:spPr>
          <a:xfrm>
            <a:off x="443616" y="-37080"/>
            <a:ext cx="10649258" cy="707886"/>
          </a:xfrm>
          <a:prstGeom prst="rect">
            <a:avLst/>
          </a:prstGeom>
          <a:solidFill>
            <a:schemeClr val="bg1">
              <a:alpha val="63000"/>
            </a:schemeClr>
          </a:solidFill>
        </p:spPr>
        <p:txBody>
          <a:bodyPr wrap="square" rtlCol="0">
            <a:spAutoFit/>
          </a:bodyPr>
          <a:lstStyle/>
          <a:p>
            <a:r>
              <a:rPr lang="en-US" sz="4000" spc="300" dirty="0"/>
              <a:t>Key Data of citizen initiatives</a:t>
            </a:r>
          </a:p>
        </p:txBody>
      </p:sp>
      <p:sp>
        <p:nvSpPr>
          <p:cNvPr id="6" name="Retângulo 5">
            <a:extLst>
              <a:ext uri="{FF2B5EF4-FFF2-40B4-BE49-F238E27FC236}">
                <a16:creationId xmlns:a16="http://schemas.microsoft.com/office/drawing/2014/main" id="{D7944267-8545-43CF-8E61-A99C4E6D66E0}"/>
              </a:ext>
            </a:extLst>
          </p:cNvPr>
          <p:cNvSpPr/>
          <p:nvPr/>
        </p:nvSpPr>
        <p:spPr>
          <a:xfrm>
            <a:off x="429626" y="547126"/>
            <a:ext cx="11332748" cy="1277273"/>
          </a:xfrm>
          <a:prstGeom prst="rect">
            <a:avLst/>
          </a:prstGeom>
        </p:spPr>
        <p:txBody>
          <a:bodyPr wrap="square">
            <a:spAutoFit/>
          </a:bodyPr>
          <a:lstStyle/>
          <a:p>
            <a:pPr marL="285750" indent="-285750">
              <a:lnSpc>
                <a:spcPct val="150000"/>
              </a:lnSpc>
              <a:spcAft>
                <a:spcPts val="0"/>
              </a:spcAft>
              <a:buFont typeface="Arial" panose="020B0604020202020204" pitchFamily="34" charset="0"/>
              <a:buChar char="•"/>
            </a:pPr>
            <a:r>
              <a:rPr lang="en-GB" sz="1400" dirty="0"/>
              <a:t>Which actors do you usually collaborate with</a:t>
            </a:r>
            <a:r>
              <a:rPr lang="en-GB" sz="1400" b="1" dirty="0">
                <a:solidFill>
                  <a:schemeClr val="accent1">
                    <a:lumMod val="75000"/>
                  </a:schemeClr>
                </a:solidFill>
              </a:rPr>
              <a:t>?   Port Stakeholders, government and related agencies, Community leaders/members and Residents</a:t>
            </a:r>
          </a:p>
          <a:p>
            <a:pPr marL="285750" indent="-285750">
              <a:lnSpc>
                <a:spcPct val="150000"/>
              </a:lnSpc>
              <a:spcAft>
                <a:spcPts val="0"/>
              </a:spcAft>
              <a:buFont typeface="Arial" panose="020B0604020202020204" pitchFamily="34" charset="0"/>
              <a:buChar char="•"/>
            </a:pPr>
            <a:r>
              <a:rPr lang="en-GB" sz="1400" dirty="0"/>
              <a:t>Website with information about social activities (insert the link if you have):  </a:t>
            </a:r>
            <a:r>
              <a:rPr lang="en-CA" sz="1400" dirty="0">
                <a:hlinkClick r:id="rId2"/>
              </a:rPr>
              <a:t>https://www.sjport.com/community/</a:t>
            </a:r>
            <a:endParaRPr lang="en-GB" sz="1400" dirty="0"/>
          </a:p>
          <a:p>
            <a:pPr marL="285750" indent="-285750">
              <a:lnSpc>
                <a:spcPct val="150000"/>
              </a:lnSpc>
              <a:spcAft>
                <a:spcPts val="0"/>
              </a:spcAft>
              <a:buFont typeface="Arial" panose="020B0604020202020204" pitchFamily="34" charset="0"/>
              <a:buChar char="•"/>
            </a:pPr>
            <a:r>
              <a:rPr lang="en-GB" sz="1400" dirty="0"/>
              <a:t>Key Audience for your initiatives   </a:t>
            </a:r>
            <a:r>
              <a:rPr lang="en-GB" sz="1400" b="1" dirty="0">
                <a:solidFill>
                  <a:schemeClr val="accent1">
                    <a:lumMod val="75000"/>
                  </a:schemeClr>
                </a:solidFill>
              </a:rPr>
              <a:t>Children/families living in priority neighbourhoods surrounding the Port + general public</a:t>
            </a:r>
          </a:p>
          <a:p>
            <a:pPr marL="285750" indent="-285750">
              <a:spcAft>
                <a:spcPts val="0"/>
              </a:spcAft>
              <a:buFont typeface="Arial" panose="020B0604020202020204" pitchFamily="34" charset="0"/>
              <a:buChar char="•"/>
            </a:pPr>
            <a:endParaRPr lang="en-GB" sz="1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8428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134526CE-E278-4449-87CB-3794B6E63C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504319"/>
            <a:ext cx="3530936" cy="1492766"/>
          </a:xfrm>
          <a:prstGeom prst="rect">
            <a:avLst/>
          </a:prstGeom>
        </p:spPr>
      </p:pic>
      <p:pic>
        <p:nvPicPr>
          <p:cNvPr id="7" name="Imagem 6">
            <a:extLst>
              <a:ext uri="{FF2B5EF4-FFF2-40B4-BE49-F238E27FC236}">
                <a16:creationId xmlns:a16="http://schemas.microsoft.com/office/drawing/2014/main" id="{2B913EA3-4AA7-4D9F-9597-016E6B5E2A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525420"/>
            <a:ext cx="3530936" cy="1358982"/>
          </a:xfrm>
          <a:prstGeom prst="rect">
            <a:avLst/>
          </a:prstGeom>
        </p:spPr>
      </p:pic>
      <p:pic>
        <p:nvPicPr>
          <p:cNvPr id="8" name="Imagem 7">
            <a:extLst>
              <a:ext uri="{FF2B5EF4-FFF2-40B4-BE49-F238E27FC236}">
                <a16:creationId xmlns:a16="http://schemas.microsoft.com/office/drawing/2014/main" id="{D7926ECC-F381-4C64-8C6F-4F0ED30D38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4412738"/>
            <a:ext cx="3530936" cy="1983194"/>
          </a:xfrm>
          <a:prstGeom prst="rect">
            <a:avLst/>
          </a:prstGeom>
        </p:spPr>
      </p:pic>
      <p:graphicFrame>
        <p:nvGraphicFramePr>
          <p:cNvPr id="19" name="Tabela 17">
            <a:extLst>
              <a:ext uri="{FF2B5EF4-FFF2-40B4-BE49-F238E27FC236}">
                <a16:creationId xmlns:a16="http://schemas.microsoft.com/office/drawing/2014/main" id="{CA97CD6E-1DE6-437F-95E8-BA02FF23F8C5}"/>
              </a:ext>
            </a:extLst>
          </p:cNvPr>
          <p:cNvGraphicFramePr>
            <a:graphicFrameLocks noGrp="1"/>
          </p:cNvGraphicFramePr>
          <p:nvPr>
            <p:extLst>
              <p:ext uri="{D42A27DB-BD31-4B8C-83A1-F6EECF244321}">
                <p14:modId xmlns:p14="http://schemas.microsoft.com/office/powerpoint/2010/main" val="2694368054"/>
              </p:ext>
            </p:extLst>
          </p:nvPr>
        </p:nvGraphicFramePr>
        <p:xfrm>
          <a:off x="3729934" y="555105"/>
          <a:ext cx="8254663" cy="2323524"/>
        </p:xfrm>
        <a:graphic>
          <a:graphicData uri="http://schemas.openxmlformats.org/drawingml/2006/table">
            <a:tbl>
              <a:tblPr firstRow="1" bandRow="1">
                <a:tableStyleId>{5C22544A-7EE6-4342-B048-85BDC9FD1C3A}</a:tableStyleId>
              </a:tblPr>
              <a:tblGrid>
                <a:gridCol w="8254663">
                  <a:extLst>
                    <a:ext uri="{9D8B030D-6E8A-4147-A177-3AD203B41FA5}">
                      <a16:colId xmlns:a16="http://schemas.microsoft.com/office/drawing/2014/main" val="601928750"/>
                    </a:ext>
                  </a:extLst>
                </a:gridCol>
              </a:tblGrid>
              <a:tr h="401880">
                <a:tc>
                  <a:txBody>
                    <a:bodyPr/>
                    <a:lstStyle/>
                    <a:p>
                      <a:r>
                        <a:rPr lang="en-GB" dirty="0"/>
                        <a:t>What have been the main difficulties to develop a citizen activities in your port city?</a:t>
                      </a:r>
                      <a:endParaRPr lang="en-US" b="1" dirty="0">
                        <a:solidFill>
                          <a:schemeClr val="tx1"/>
                        </a:solidFill>
                      </a:endParaRPr>
                    </a:p>
                  </a:txBody>
                  <a:tcPr/>
                </a:tc>
                <a:extLst>
                  <a:ext uri="{0D108BD9-81ED-4DB2-BD59-A6C34878D82A}">
                    <a16:rowId xmlns:a16="http://schemas.microsoft.com/office/drawing/2014/main" val="1998204443"/>
                  </a:ext>
                </a:extLst>
              </a:tr>
              <a:tr h="640548">
                <a:tc>
                  <a:txBody>
                    <a:bodyPr/>
                    <a:lstStyle/>
                    <a:p>
                      <a:r>
                        <a:rPr lang="pt-PT" dirty="0"/>
                        <a:t>Example 1:  Availabe human and financial resources from an operational perspective.</a:t>
                      </a:r>
                      <a:endParaRPr lang="en-GB" dirty="0">
                        <a:solidFill>
                          <a:schemeClr val="tx1"/>
                        </a:solidFill>
                      </a:endParaRPr>
                    </a:p>
                  </a:txBody>
                  <a:tcPr/>
                </a:tc>
                <a:extLst>
                  <a:ext uri="{0D108BD9-81ED-4DB2-BD59-A6C34878D82A}">
                    <a16:rowId xmlns:a16="http://schemas.microsoft.com/office/drawing/2014/main" val="3726771051"/>
                  </a:ext>
                </a:extLst>
              </a:tr>
              <a:tr h="640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Example 2:  Sustaining momentum in periods of friction.</a:t>
                      </a:r>
                      <a:endParaRPr lang="en-GB" dirty="0">
                        <a:solidFill>
                          <a:schemeClr val="tx1"/>
                        </a:solidFill>
                      </a:endParaRPr>
                    </a:p>
                  </a:txBody>
                  <a:tcPr/>
                </a:tc>
                <a:extLst>
                  <a:ext uri="{0D108BD9-81ED-4DB2-BD59-A6C34878D82A}">
                    <a16:rowId xmlns:a16="http://schemas.microsoft.com/office/drawing/2014/main" val="1284252963"/>
                  </a:ext>
                </a:extLst>
              </a:tr>
              <a:tr h="640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Example 3:  Incorporating a stronger presence from port stakeholders </a:t>
                      </a:r>
                      <a:endParaRPr lang="en-GB" dirty="0">
                        <a:solidFill>
                          <a:schemeClr val="tx1"/>
                        </a:solidFill>
                      </a:endParaRPr>
                    </a:p>
                  </a:txBody>
                  <a:tcPr/>
                </a:tc>
                <a:extLst>
                  <a:ext uri="{0D108BD9-81ED-4DB2-BD59-A6C34878D82A}">
                    <a16:rowId xmlns:a16="http://schemas.microsoft.com/office/drawing/2014/main" val="2510740732"/>
                  </a:ext>
                </a:extLst>
              </a:tr>
            </a:tbl>
          </a:graphicData>
        </a:graphic>
      </p:graphicFrame>
      <p:graphicFrame>
        <p:nvGraphicFramePr>
          <p:cNvPr id="11" name="Tabela 17">
            <a:extLst>
              <a:ext uri="{FF2B5EF4-FFF2-40B4-BE49-F238E27FC236}">
                <a16:creationId xmlns:a16="http://schemas.microsoft.com/office/drawing/2014/main" id="{5A79CE5F-D1AE-4194-BF78-F451BC4D8122}"/>
              </a:ext>
            </a:extLst>
          </p:cNvPr>
          <p:cNvGraphicFramePr>
            <a:graphicFrameLocks noGrp="1"/>
          </p:cNvGraphicFramePr>
          <p:nvPr>
            <p:extLst>
              <p:ext uri="{D42A27DB-BD31-4B8C-83A1-F6EECF244321}">
                <p14:modId xmlns:p14="http://schemas.microsoft.com/office/powerpoint/2010/main" val="512502280"/>
              </p:ext>
            </p:extLst>
          </p:nvPr>
        </p:nvGraphicFramePr>
        <p:xfrm>
          <a:off x="3729934" y="3834208"/>
          <a:ext cx="8254663" cy="2561724"/>
        </p:xfrm>
        <a:graphic>
          <a:graphicData uri="http://schemas.openxmlformats.org/drawingml/2006/table">
            <a:tbl>
              <a:tblPr firstRow="1" bandRow="1">
                <a:tableStyleId>{5C22544A-7EE6-4342-B048-85BDC9FD1C3A}</a:tableStyleId>
              </a:tblPr>
              <a:tblGrid>
                <a:gridCol w="8254663">
                  <a:extLst>
                    <a:ext uri="{9D8B030D-6E8A-4147-A177-3AD203B41FA5}">
                      <a16:colId xmlns:a16="http://schemas.microsoft.com/office/drawing/2014/main" val="601928750"/>
                    </a:ext>
                  </a:extLst>
                </a:gridCol>
              </a:tblGrid>
              <a:tr h="401880">
                <a:tc>
                  <a:txBody>
                    <a:bodyPr/>
                    <a:lstStyle/>
                    <a:p>
                      <a:r>
                        <a:rPr lang="en-GB" dirty="0"/>
                        <a:t>Key themes you would include in your future Port </a:t>
                      </a:r>
                      <a:r>
                        <a:rPr lang="en-GB" dirty="0" err="1"/>
                        <a:t>Center</a:t>
                      </a:r>
                      <a:r>
                        <a:rPr lang="en-GB" dirty="0"/>
                        <a:t> (if you plan one) or citizen activities</a:t>
                      </a:r>
                    </a:p>
                  </a:txBody>
                  <a:tcPr/>
                </a:tc>
                <a:extLst>
                  <a:ext uri="{0D108BD9-81ED-4DB2-BD59-A6C34878D82A}">
                    <a16:rowId xmlns:a16="http://schemas.microsoft.com/office/drawing/2014/main" val="1998204443"/>
                  </a:ext>
                </a:extLst>
              </a:tr>
              <a:tr h="640548">
                <a:tc>
                  <a:txBody>
                    <a:bodyPr/>
                    <a:lstStyle/>
                    <a:p>
                      <a:r>
                        <a:rPr lang="pt-PT" dirty="0"/>
                        <a:t>Theme 1:  Value of Port to Region</a:t>
                      </a:r>
                      <a:endParaRPr lang="en-GB" dirty="0">
                        <a:solidFill>
                          <a:schemeClr val="tx1"/>
                        </a:solidFill>
                      </a:endParaRPr>
                    </a:p>
                  </a:txBody>
                  <a:tcPr/>
                </a:tc>
                <a:extLst>
                  <a:ext uri="{0D108BD9-81ED-4DB2-BD59-A6C34878D82A}">
                    <a16:rowId xmlns:a16="http://schemas.microsoft.com/office/drawing/2014/main" val="3726771051"/>
                  </a:ext>
                </a:extLst>
              </a:tr>
              <a:tr h="640548">
                <a:tc>
                  <a:txBody>
                    <a:bodyPr/>
                    <a:lstStyle/>
                    <a:p>
                      <a:r>
                        <a:rPr lang="pt-PT" dirty="0"/>
                        <a:t>Theme 2: Importance of logistics chain and role of marine terminals in this</a:t>
                      </a:r>
                      <a:endParaRPr lang="en-GB" dirty="0">
                        <a:solidFill>
                          <a:schemeClr val="tx1"/>
                        </a:solidFill>
                      </a:endParaRPr>
                    </a:p>
                  </a:txBody>
                  <a:tcPr/>
                </a:tc>
                <a:extLst>
                  <a:ext uri="{0D108BD9-81ED-4DB2-BD59-A6C34878D82A}">
                    <a16:rowId xmlns:a16="http://schemas.microsoft.com/office/drawing/2014/main" val="1284252963"/>
                  </a:ext>
                </a:extLst>
              </a:tr>
              <a:tr h="640548">
                <a:tc>
                  <a:txBody>
                    <a:bodyPr/>
                    <a:lstStyle/>
                    <a:p>
                      <a:r>
                        <a:rPr lang="pt-PT" dirty="0"/>
                        <a:t>Theme 3: Focus on adaptation to climate change</a:t>
                      </a:r>
                      <a:endParaRPr lang="en-GB" dirty="0">
                        <a:solidFill>
                          <a:schemeClr val="tx1"/>
                        </a:solidFill>
                      </a:endParaRPr>
                    </a:p>
                  </a:txBody>
                  <a:tcPr/>
                </a:tc>
                <a:extLst>
                  <a:ext uri="{0D108BD9-81ED-4DB2-BD59-A6C34878D82A}">
                    <a16:rowId xmlns:a16="http://schemas.microsoft.com/office/drawing/2014/main" val="2510740732"/>
                  </a:ext>
                </a:extLst>
              </a:tr>
            </a:tbl>
          </a:graphicData>
        </a:graphic>
      </p:graphicFrame>
    </p:spTree>
    <p:extLst>
      <p:ext uri="{BB962C8B-B14F-4D97-AF65-F5344CB8AC3E}">
        <p14:creationId xmlns:p14="http://schemas.microsoft.com/office/powerpoint/2010/main" val="4184718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9B9A2677-72EC-495F-894A-F86B5C232FE1}"/>
              </a:ext>
            </a:extLst>
          </p:cNvPr>
          <p:cNvSpPr txBox="1"/>
          <p:nvPr/>
        </p:nvSpPr>
        <p:spPr>
          <a:xfrm>
            <a:off x="4267199" y="273075"/>
            <a:ext cx="7141827" cy="1600438"/>
          </a:xfrm>
          <a:prstGeom prst="rect">
            <a:avLst/>
          </a:prstGeom>
          <a:noFill/>
        </p:spPr>
        <p:txBody>
          <a:bodyPr wrap="square" rtlCol="0">
            <a:spAutoFit/>
          </a:bodyPr>
          <a:lstStyle/>
          <a:p>
            <a:r>
              <a:rPr lang="en-US" sz="2000" b="1" dirty="0"/>
              <a:t>What are your goals/expectations for the PCN Meeting in Bilbao ?</a:t>
            </a:r>
          </a:p>
          <a:p>
            <a:r>
              <a:rPr lang="en-US" sz="2000" dirty="0"/>
              <a:t>1. To engage with colleagues who are facing similar issues</a:t>
            </a:r>
          </a:p>
          <a:p>
            <a:r>
              <a:rPr lang="en-US" sz="2000" dirty="0"/>
              <a:t>2. To learn from the Bilbao example</a:t>
            </a:r>
          </a:p>
          <a:p>
            <a:r>
              <a:rPr lang="en-US" sz="2000" dirty="0"/>
              <a:t>3. To evaluate value of a full AIVP membership for next year</a:t>
            </a:r>
          </a:p>
          <a:p>
            <a:endParaRPr lang="pt-PT" dirty="0"/>
          </a:p>
        </p:txBody>
      </p:sp>
      <p:pic>
        <p:nvPicPr>
          <p:cNvPr id="6" name="Imagem 5">
            <a:extLst>
              <a:ext uri="{FF2B5EF4-FFF2-40B4-BE49-F238E27FC236}">
                <a16:creationId xmlns:a16="http://schemas.microsoft.com/office/drawing/2014/main" id="{134526CE-E278-4449-87CB-3794B6E63C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04656"/>
            <a:ext cx="3530936" cy="1692093"/>
          </a:xfrm>
          <a:prstGeom prst="rect">
            <a:avLst/>
          </a:prstGeom>
        </p:spPr>
      </p:pic>
      <p:sp>
        <p:nvSpPr>
          <p:cNvPr id="11" name="CaixaDeTexto 10">
            <a:extLst>
              <a:ext uri="{FF2B5EF4-FFF2-40B4-BE49-F238E27FC236}">
                <a16:creationId xmlns:a16="http://schemas.microsoft.com/office/drawing/2014/main" id="{B3279D5D-AFD9-4461-ACB3-BE181A3A4EAD}"/>
              </a:ext>
            </a:extLst>
          </p:cNvPr>
          <p:cNvSpPr txBox="1"/>
          <p:nvPr/>
        </p:nvSpPr>
        <p:spPr>
          <a:xfrm>
            <a:off x="4267200" y="2013160"/>
            <a:ext cx="7141827" cy="2523768"/>
          </a:xfrm>
          <a:prstGeom prst="rect">
            <a:avLst/>
          </a:prstGeom>
          <a:noFill/>
        </p:spPr>
        <p:txBody>
          <a:bodyPr wrap="square" rtlCol="0">
            <a:spAutoFit/>
          </a:bodyPr>
          <a:lstStyle/>
          <a:p>
            <a:r>
              <a:rPr lang="en-US" sz="2000" b="1" dirty="0"/>
              <a:t>What useful knowledge should AIVP provide you with?</a:t>
            </a:r>
          </a:p>
          <a:p>
            <a:pPr marL="457200" indent="-457200">
              <a:buFont typeface="+mj-lt"/>
              <a:buAutoNum type="arabicPeriod"/>
            </a:pPr>
            <a:r>
              <a:rPr lang="en-US" sz="2000" dirty="0"/>
              <a:t>How other ports are working with their municipalities, regions and publics</a:t>
            </a:r>
          </a:p>
          <a:p>
            <a:pPr marL="457200" indent="-457200">
              <a:buFont typeface="+mj-lt"/>
              <a:buAutoNum type="arabicPeriod"/>
            </a:pPr>
            <a:r>
              <a:rPr lang="en-US" sz="2000" dirty="0"/>
              <a:t>Key studies in mitigating the less desirable impacts of Ports for residents</a:t>
            </a:r>
          </a:p>
          <a:p>
            <a:pPr marL="457200" indent="-457200">
              <a:buFont typeface="+mj-lt"/>
              <a:buAutoNum type="arabicPeriod"/>
            </a:pPr>
            <a:r>
              <a:rPr lang="en-US" sz="2000" dirty="0"/>
              <a:t>Alignment with global industry trends in sustainability (</a:t>
            </a:r>
            <a:r>
              <a:rPr lang="en-US" sz="2000" dirty="0" err="1"/>
              <a:t>eg</a:t>
            </a:r>
            <a:r>
              <a:rPr lang="en-US" sz="2000" dirty="0"/>
              <a:t> Agenda 2030)</a:t>
            </a:r>
          </a:p>
          <a:p>
            <a:endParaRPr lang="pt-PT" dirty="0"/>
          </a:p>
        </p:txBody>
      </p:sp>
      <p:sp>
        <p:nvSpPr>
          <p:cNvPr id="14" name="CaixaDeTexto 13">
            <a:extLst>
              <a:ext uri="{FF2B5EF4-FFF2-40B4-BE49-F238E27FC236}">
                <a16:creationId xmlns:a16="http://schemas.microsoft.com/office/drawing/2014/main" id="{14F69CAD-33C0-404F-A28A-BB83AB03645B}"/>
              </a:ext>
            </a:extLst>
          </p:cNvPr>
          <p:cNvSpPr txBox="1"/>
          <p:nvPr/>
        </p:nvSpPr>
        <p:spPr>
          <a:xfrm>
            <a:off x="122343" y="5951550"/>
            <a:ext cx="1992207" cy="577081"/>
          </a:xfrm>
          <a:prstGeom prst="rect">
            <a:avLst/>
          </a:prstGeom>
          <a:solidFill>
            <a:schemeClr val="bg1">
              <a:alpha val="85000"/>
            </a:schemeClr>
          </a:solidFill>
        </p:spPr>
        <p:txBody>
          <a:bodyPr wrap="square" rtlCol="0">
            <a:spAutoFit/>
          </a:bodyPr>
          <a:lstStyle/>
          <a:p>
            <a:r>
              <a:rPr lang="pt-PT" sz="1050" spc="300" dirty="0" err="1">
                <a:solidFill>
                  <a:srgbClr val="FF0000"/>
                </a:solidFill>
              </a:rPr>
              <a:t>Replace</a:t>
            </a:r>
            <a:r>
              <a:rPr lang="pt-PT" sz="1050" spc="300" dirty="0">
                <a:solidFill>
                  <a:srgbClr val="FF0000"/>
                </a:solidFill>
              </a:rPr>
              <a:t> for </a:t>
            </a:r>
            <a:r>
              <a:rPr lang="pt-PT" sz="1050" spc="300" dirty="0" err="1">
                <a:solidFill>
                  <a:srgbClr val="FF0000"/>
                </a:solidFill>
              </a:rPr>
              <a:t>photo</a:t>
            </a:r>
            <a:r>
              <a:rPr lang="pt-PT" sz="1050" spc="300" dirty="0">
                <a:solidFill>
                  <a:srgbClr val="FF0000"/>
                </a:solidFill>
              </a:rPr>
              <a:t> </a:t>
            </a:r>
            <a:r>
              <a:rPr lang="pt-PT" sz="1050" spc="300" dirty="0" err="1">
                <a:solidFill>
                  <a:srgbClr val="FF0000"/>
                </a:solidFill>
              </a:rPr>
              <a:t>of</a:t>
            </a:r>
            <a:r>
              <a:rPr lang="pt-PT" sz="1050" spc="300" dirty="0">
                <a:solidFill>
                  <a:srgbClr val="FF0000"/>
                </a:solidFill>
              </a:rPr>
              <a:t> </a:t>
            </a:r>
            <a:r>
              <a:rPr lang="pt-PT" sz="1050" spc="300" dirty="0" err="1">
                <a:solidFill>
                  <a:srgbClr val="FF0000"/>
                </a:solidFill>
              </a:rPr>
              <a:t>your</a:t>
            </a:r>
            <a:r>
              <a:rPr lang="pt-PT" sz="1050" spc="300" dirty="0">
                <a:solidFill>
                  <a:srgbClr val="FF0000"/>
                </a:solidFill>
              </a:rPr>
              <a:t> </a:t>
            </a:r>
            <a:r>
              <a:rPr lang="pt-PT" sz="1050" spc="300" dirty="0" err="1">
                <a:solidFill>
                  <a:srgbClr val="FF0000"/>
                </a:solidFill>
              </a:rPr>
              <a:t>Port</a:t>
            </a:r>
            <a:r>
              <a:rPr lang="pt-PT" sz="1050" spc="300" dirty="0">
                <a:solidFill>
                  <a:srgbClr val="FF0000"/>
                </a:solidFill>
              </a:rPr>
              <a:t> </a:t>
            </a:r>
            <a:r>
              <a:rPr lang="pt-PT" sz="1050" spc="300" dirty="0" err="1">
                <a:solidFill>
                  <a:srgbClr val="FF0000"/>
                </a:solidFill>
              </a:rPr>
              <a:t>Center</a:t>
            </a:r>
            <a:r>
              <a:rPr lang="pt-PT" sz="1050" spc="300" dirty="0">
                <a:solidFill>
                  <a:srgbClr val="FF0000"/>
                </a:solidFill>
              </a:rPr>
              <a:t> </a:t>
            </a:r>
            <a:r>
              <a:rPr lang="pt-PT" sz="1050" spc="300" dirty="0" err="1">
                <a:solidFill>
                  <a:srgbClr val="FF0000"/>
                </a:solidFill>
              </a:rPr>
              <a:t>of</a:t>
            </a:r>
            <a:r>
              <a:rPr lang="pt-PT" sz="1050" spc="300" dirty="0">
                <a:solidFill>
                  <a:srgbClr val="FF0000"/>
                </a:solidFill>
              </a:rPr>
              <a:t> </a:t>
            </a:r>
            <a:r>
              <a:rPr lang="pt-PT" sz="1050" spc="300" dirty="0" err="1">
                <a:solidFill>
                  <a:srgbClr val="FF0000"/>
                </a:solidFill>
              </a:rPr>
              <a:t>Port</a:t>
            </a:r>
            <a:r>
              <a:rPr lang="pt-PT" sz="1050" spc="300" dirty="0">
                <a:solidFill>
                  <a:srgbClr val="FF0000"/>
                </a:solidFill>
              </a:rPr>
              <a:t> </a:t>
            </a:r>
            <a:r>
              <a:rPr lang="pt-PT" sz="1050" spc="300" dirty="0" err="1">
                <a:solidFill>
                  <a:srgbClr val="FF0000"/>
                </a:solidFill>
              </a:rPr>
              <a:t>City</a:t>
            </a:r>
            <a:endParaRPr lang="en-GB" sz="1050" spc="300" dirty="0">
              <a:solidFill>
                <a:srgbClr val="FF0000"/>
              </a:solidFill>
            </a:endParaRPr>
          </a:p>
        </p:txBody>
      </p:sp>
      <p:sp>
        <p:nvSpPr>
          <p:cNvPr id="15" name="CaixaDeTexto 14">
            <a:extLst>
              <a:ext uri="{FF2B5EF4-FFF2-40B4-BE49-F238E27FC236}">
                <a16:creationId xmlns:a16="http://schemas.microsoft.com/office/drawing/2014/main" id="{4377790C-DC92-4D7C-AA6D-F403BD80FD70}"/>
              </a:ext>
            </a:extLst>
          </p:cNvPr>
          <p:cNvSpPr txBox="1"/>
          <p:nvPr/>
        </p:nvSpPr>
        <p:spPr>
          <a:xfrm>
            <a:off x="4267198" y="4692897"/>
            <a:ext cx="7141827" cy="1292662"/>
          </a:xfrm>
          <a:prstGeom prst="rect">
            <a:avLst/>
          </a:prstGeom>
          <a:noFill/>
        </p:spPr>
        <p:txBody>
          <a:bodyPr wrap="square" rtlCol="0">
            <a:spAutoFit/>
          </a:bodyPr>
          <a:lstStyle/>
          <a:p>
            <a:r>
              <a:rPr lang="en-US" sz="2000" b="1" dirty="0"/>
              <a:t>Key topics for future PCN Meetings</a:t>
            </a:r>
          </a:p>
          <a:p>
            <a:pPr marL="457200" indent="-457200">
              <a:buFont typeface="+mj-lt"/>
              <a:buAutoNum type="arabicPeriod"/>
            </a:pPr>
            <a:r>
              <a:rPr lang="en-US" sz="2000" dirty="0"/>
              <a:t>Best practices for working with local governments</a:t>
            </a:r>
          </a:p>
          <a:p>
            <a:pPr marL="457200" indent="-457200">
              <a:buFont typeface="+mj-lt"/>
              <a:buAutoNum type="arabicPeriod"/>
            </a:pPr>
            <a:r>
              <a:rPr lang="en-US" sz="2000" dirty="0"/>
              <a:t>Best practices for working with indigenous populations</a:t>
            </a:r>
          </a:p>
          <a:p>
            <a:endParaRPr lang="pt-PT" dirty="0"/>
          </a:p>
        </p:txBody>
      </p:sp>
      <p:pic>
        <p:nvPicPr>
          <p:cNvPr id="16" name="Imagem 15">
            <a:extLst>
              <a:ext uri="{FF2B5EF4-FFF2-40B4-BE49-F238E27FC236}">
                <a16:creationId xmlns:a16="http://schemas.microsoft.com/office/drawing/2014/main" id="{F6923287-EB45-41D8-965B-22A1321DE3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863075"/>
            <a:ext cx="3530936" cy="1983747"/>
          </a:xfrm>
          <a:prstGeom prst="rect">
            <a:avLst/>
          </a:prstGeom>
        </p:spPr>
      </p:pic>
      <p:pic>
        <p:nvPicPr>
          <p:cNvPr id="3" name="Picture 2" descr="A boat parked next to a body of water&#10;&#10;Description automatically generated">
            <a:extLst>
              <a:ext uri="{FF2B5EF4-FFF2-40B4-BE49-F238E27FC236}">
                <a16:creationId xmlns:a16="http://schemas.microsoft.com/office/drawing/2014/main" id="{C2985B8A-4B79-468F-8F95-E1E21A12F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43369"/>
            <a:ext cx="3530936" cy="1905051"/>
          </a:xfrm>
          <a:prstGeom prst="rect">
            <a:avLst/>
          </a:prstGeom>
        </p:spPr>
      </p:pic>
    </p:spTree>
    <p:extLst>
      <p:ext uri="{BB962C8B-B14F-4D97-AF65-F5344CB8AC3E}">
        <p14:creationId xmlns:p14="http://schemas.microsoft.com/office/powerpoint/2010/main" val="324159496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DB57A6BDA2D646B265F2E2C0842AEF" ma:contentTypeVersion="11" ma:contentTypeDescription="Create a new document." ma:contentTypeScope="" ma:versionID="f7d4e8cd735b57407820cd935d97a2e6">
  <xsd:schema xmlns:xsd="http://www.w3.org/2001/XMLSchema" xmlns:xs="http://www.w3.org/2001/XMLSchema" xmlns:p="http://schemas.microsoft.com/office/2006/metadata/properties" xmlns:ns3="e90775e9-6d79-44fc-8997-800c0ccceaca" xmlns:ns4="e1a46025-443c-4fd7-a7b3-797d4798c333" targetNamespace="http://schemas.microsoft.com/office/2006/metadata/properties" ma:root="true" ma:fieldsID="4bb293197dbdc65693481965dc85b3dc" ns3:_="" ns4:_="">
    <xsd:import namespace="e90775e9-6d79-44fc-8997-800c0ccceaca"/>
    <xsd:import namespace="e1a46025-443c-4fd7-a7b3-797d4798c33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0775e9-6d79-44fc-8997-800c0ccceac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a46025-443c-4fd7-a7b3-797d4798c33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7A2209-7436-4D96-BD56-7CCD0F0DAC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0775e9-6d79-44fc-8997-800c0ccceaca"/>
    <ds:schemaRef ds:uri="e1a46025-443c-4fd7-a7b3-797d4798c3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6ACFB9-AB65-4D75-AF89-E0A2E7B816A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e1a46025-443c-4fd7-a7b3-797d4798c333"/>
    <ds:schemaRef ds:uri="e90775e9-6d79-44fc-8997-800c0ccceaca"/>
    <ds:schemaRef ds:uri="http://www.w3.org/XML/1998/namespace"/>
    <ds:schemaRef ds:uri="http://purl.org/dc/dcmitype/"/>
  </ds:schemaRefs>
</ds:datastoreItem>
</file>

<file path=customXml/itemProps3.xml><?xml version="1.0" encoding="utf-8"?>
<ds:datastoreItem xmlns:ds="http://schemas.openxmlformats.org/officeDocument/2006/customXml" ds:itemID="{1924FEC8-8448-4503-AAA3-673639EF4B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393</TotalTime>
  <Words>752</Words>
  <Application>Microsoft Office PowerPoint</Application>
  <PresentationFormat>Ecrã Panorâmico</PresentationFormat>
  <Paragraphs>59</Paragraphs>
  <Slides>4</Slides>
  <Notes>0</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4</vt:i4>
      </vt:variant>
    </vt:vector>
  </HeadingPairs>
  <TitlesOfParts>
    <vt:vector size="8"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jose manuel sánchez</dc:creator>
  <cp:lastModifiedBy>jose manuel sánchez</cp:lastModifiedBy>
  <cp:revision>36</cp:revision>
  <dcterms:created xsi:type="dcterms:W3CDTF">2019-08-20T16:50:11Z</dcterms:created>
  <dcterms:modified xsi:type="dcterms:W3CDTF">2019-10-22T13:01:20Z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0x01010028DB57A6BDA2D646B265F2E2C0842AEF</vt:lpwstr>
  </property>
</Properties>
</file>