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/>
  <p:cmAuthor id="2" name="C Monnet" initials="C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117438" y="3125543"/>
            <a:ext cx="27010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FOUCHAULT Marie-Dominique</a:t>
            </a:r>
          </a:p>
          <a:p>
            <a:r>
              <a:rPr lang="pt-PT" sz="1600" dirty="0"/>
              <a:t>Project manager to the director</a:t>
            </a:r>
          </a:p>
          <a:p>
            <a:r>
              <a:rPr lang="pt-PT" sz="1600" dirty="0"/>
              <a:t> Partenership with the ports of Seine-Maritime</a:t>
            </a:r>
          </a:p>
          <a:p>
            <a:r>
              <a:rPr lang="pt-PT" sz="1600" dirty="0"/>
              <a:t>marie-dominique.fouchault</a:t>
            </a:r>
          </a:p>
          <a:p>
            <a:r>
              <a:rPr lang="pt-PT" sz="1600" dirty="0"/>
              <a:t>@portsdenormandie.fr</a:t>
            </a:r>
          </a:p>
          <a:p>
            <a:endParaRPr lang="pt-PT" sz="1600" dirty="0"/>
          </a:p>
          <a:p>
            <a:r>
              <a:rPr lang="en-US" sz="1600" dirty="0"/>
              <a:t>Reception of the public for port visits, exchanges with professionals, exhibitions and cultural events, promotion of activities, various communication media</a:t>
            </a:r>
            <a:endParaRPr lang="pt-PT" sz="1600" dirty="0"/>
          </a:p>
        </p:txBody>
      </p:sp>
      <p:pic>
        <p:nvPicPr>
          <p:cNvPr id="1026" name="Picture 2" descr="C:\Users\md.fouchault\AppData\Local\Microsoft\Windows\Temporary Internet Files\Content.Outlook\V23P5NUF\MARIE 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4" y="1532904"/>
            <a:ext cx="1025438" cy="14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administration\secrétariat logistique\port center\Port de Diep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37" y="455686"/>
            <a:ext cx="8265496" cy="57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37EC6E-D197-4363-BD1C-FF5C17380696}"/>
              </a:ext>
            </a:extLst>
          </p:cNvPr>
          <p:cNvSpPr txBox="1"/>
          <p:nvPr/>
        </p:nvSpPr>
        <p:spPr>
          <a:xfrm>
            <a:off x="2901437" y="455686"/>
            <a:ext cx="8265496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Syndicat Mixte Ports of Normandy – </a:t>
            </a:r>
          </a:p>
          <a:p>
            <a:r>
              <a:rPr lang="en-US" sz="3200" dirty="0"/>
              <a:t>Port of Dieppe</a:t>
            </a:r>
            <a:endParaRPr lang="en-US" sz="3200" spc="300" dirty="0"/>
          </a:p>
        </p:txBody>
      </p:sp>
      <p:pic>
        <p:nvPicPr>
          <p:cNvPr id="1029" name="Picture 5" descr="X:\administration\secrétariat logistique\port center\LOGO FR-FOND 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" y="431615"/>
            <a:ext cx="2686272" cy="9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1437" y="5566201"/>
            <a:ext cx="826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Port of Dieppe: cross-Channel activities, wind turbines, gravel and sea trade, fishing, boating, ship repair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54763"/>
              </p:ext>
            </p:extLst>
          </p:nvPr>
        </p:nvGraphicFramePr>
        <p:xfrm>
          <a:off x="443616" y="2421925"/>
          <a:ext cx="11430000" cy="3667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481">
                  <a:extLst>
                    <a:ext uri="{9D8B030D-6E8A-4147-A177-3AD203B41FA5}">
                      <a16:colId xmlns:a16="http://schemas.microsoft.com/office/drawing/2014/main" val="149920857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2657013078"/>
                    </a:ext>
                  </a:extLst>
                </a:gridCol>
                <a:gridCol w="1099751">
                  <a:extLst>
                    <a:ext uri="{9D8B030D-6E8A-4147-A177-3AD203B41FA5}">
                      <a16:colId xmlns:a16="http://schemas.microsoft.com/office/drawing/2014/main" val="1858767249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2983572059"/>
                    </a:ext>
                  </a:extLst>
                </a:gridCol>
                <a:gridCol w="5398675">
                  <a:extLst>
                    <a:ext uri="{9D8B030D-6E8A-4147-A177-3AD203B41FA5}">
                      <a16:colId xmlns:a16="http://schemas.microsoft.com/office/drawing/2014/main" val="571932325"/>
                    </a:ext>
                  </a:extLst>
                </a:gridCol>
              </a:tblGrid>
              <a:tr h="568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Social Initiatives you have recently developed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Nº of visitors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Budget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799199"/>
                  </a:ext>
                </a:extLst>
              </a:tr>
              <a:tr h="704335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heritage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visits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port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auction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Every 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from</a:t>
                      </a:r>
                      <a:r>
                        <a:rPr lang="pt-PT" sz="1400" kern="1200" baseline="0" dirty="0">
                          <a:effectLst/>
                        </a:rPr>
                        <a:t> 10 to 30 people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NC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agent of the port of Dieppe visits the Colbert Bridge, the dry port in the form of refit, auction and technical fishing area, spaces for cross-channel activity and trade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075371"/>
                  </a:ext>
                </a:extLst>
              </a:tr>
              <a:tr h="687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Saiz's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photo exhibition on port </a:t>
                      </a: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dredging in the ports of the channel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2013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NC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Exhibitions on people practicing port work, on dredging in the ports of the Channel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53212"/>
                  </a:ext>
                </a:extLst>
              </a:tr>
              <a:tr h="83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yacht shows, ship repair, maritime services, logistics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booth at regional events Armada, herring fair and scallop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year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NC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NC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 agents attend trade and tourism fairs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984827"/>
                  </a:ext>
                </a:extLst>
              </a:tr>
              <a:tr h="536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Dieppe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Navals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network of actors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fifty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NC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port of Dieppe with the Dieppe Maritime agglomeration participates in the network of actors Dieppe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Navals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development of maritime activities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82903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067B460-90F7-4436-8A56-D6527D6ADF8E}"/>
              </a:ext>
            </a:extLst>
          </p:cNvPr>
          <p:cNvSpPr txBox="1"/>
          <p:nvPr/>
        </p:nvSpPr>
        <p:spPr>
          <a:xfrm>
            <a:off x="443616" y="334576"/>
            <a:ext cx="10649258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pc="300" dirty="0"/>
              <a:t>Key Data of your citizen initiatives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944267-8545-43CF-8E61-A99C4E6D66E0}"/>
              </a:ext>
            </a:extLst>
          </p:cNvPr>
          <p:cNvSpPr/>
          <p:nvPr/>
        </p:nvSpPr>
        <p:spPr>
          <a:xfrm>
            <a:off x="443616" y="1053964"/>
            <a:ext cx="11332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Which actors do you usually collaborate with? : </a:t>
            </a:r>
            <a:r>
              <a:rPr lang="en-US" sz="1400" dirty="0"/>
              <a:t>Normandy Region - Seine Maritime Department - Dieppe Maritime Agglomeration for actions to the trades and employment and promotion actions - Dieppe Maritime Tourist Office and City of Dieppe, City of Art and History for heritage tours- ESTRAN as maritime museum - Dieppe </a:t>
            </a:r>
            <a:r>
              <a:rPr lang="en-US" sz="1400" dirty="0" err="1"/>
              <a:t>Navals</a:t>
            </a:r>
            <a:r>
              <a:rPr lang="en-US" sz="1400" dirty="0"/>
              <a:t> and Logistics Seine Maritime as a cluster of companies on the port, The Association of the Channel Local Ports...</a:t>
            </a:r>
            <a:endParaRPr lang="en-GB" sz="14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Website : http://www.portdedieppe.fr/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Key Audience for your initiatives : </a:t>
            </a:r>
            <a:r>
              <a:rPr lang="fr-FR" sz="1400" dirty="0"/>
              <a:t>high </a:t>
            </a:r>
            <a:r>
              <a:rPr lang="fr-FR" sz="1400" dirty="0" err="1"/>
              <a:t>school</a:t>
            </a:r>
            <a:r>
              <a:rPr lang="fr-FR" sz="1400" dirty="0"/>
              <a:t>- </a:t>
            </a:r>
            <a:r>
              <a:rPr lang="fr-FR" sz="1400" dirty="0" err="1"/>
              <a:t>students</a:t>
            </a:r>
            <a:r>
              <a:rPr lang="fr-FR" sz="1400" dirty="0"/>
              <a:t>-</a:t>
            </a:r>
            <a:r>
              <a:rPr lang="fr-FR" sz="1400" dirty="0" err="1"/>
              <a:t>companies</a:t>
            </a:r>
            <a:r>
              <a:rPr lang="fr-FR" sz="1400" dirty="0"/>
              <a:t>-</a:t>
            </a:r>
            <a:r>
              <a:rPr lang="fr-FR" sz="1400" dirty="0" err="1"/>
              <a:t>tourists</a:t>
            </a:r>
            <a:r>
              <a:rPr lang="fr-FR" sz="1400" dirty="0"/>
              <a:t>-administrations- </a:t>
            </a:r>
            <a:r>
              <a:rPr lang="en-US" sz="1400" dirty="0"/>
              <a:t>any local and regional audience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CC25DD-F8F0-45BA-B8E6-97A20703C9C5}"/>
              </a:ext>
            </a:extLst>
          </p:cNvPr>
          <p:cNvSpPr txBox="1"/>
          <p:nvPr/>
        </p:nvSpPr>
        <p:spPr>
          <a:xfrm>
            <a:off x="122343" y="1428327"/>
            <a:ext cx="1992207" cy="5770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>
                <a:solidFill>
                  <a:srgbClr val="FF0000"/>
                </a:solidFill>
              </a:rPr>
              <a:t>Replace for </a:t>
            </a:r>
            <a:r>
              <a:rPr lang="pt-PT" sz="1050" spc="300" dirty="0" err="1">
                <a:solidFill>
                  <a:srgbClr val="FF0000"/>
                </a:solidFill>
              </a:rPr>
              <a:t>photos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of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your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City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activities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ela 17">
            <a:extLst>
              <a:ext uri="{FF2B5EF4-FFF2-40B4-BE49-F238E27FC236}">
                <a16:creationId xmlns:a16="http://schemas.microsoft.com/office/drawing/2014/main" id="{CA97CD6E-1DE6-437F-95E8-BA02FF23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49922"/>
              </p:ext>
            </p:extLst>
          </p:nvPr>
        </p:nvGraphicFramePr>
        <p:xfrm>
          <a:off x="3729934" y="555105"/>
          <a:ext cx="8254663" cy="19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What have been the main difficulties to develop a citizen activities in your port city?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04443"/>
                  </a:ext>
                </a:extLst>
              </a:tr>
              <a:tr h="451685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respect the security and confidentiality of the activities while visiting port activities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71051"/>
                  </a:ext>
                </a:extLst>
              </a:tr>
              <a:tr h="429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organize tourist visits while the activity is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dépending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tide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2963"/>
                  </a:ext>
                </a:extLst>
              </a:tr>
              <a:tr h="444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have volunteer agents for the visit especially on weekends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40732"/>
                  </a:ext>
                </a:extLst>
              </a:tr>
            </a:tbl>
          </a:graphicData>
        </a:graphic>
      </p:graphicFrame>
      <p:graphicFrame>
        <p:nvGraphicFramePr>
          <p:cNvPr id="11" name="Tabela 17">
            <a:extLst>
              <a:ext uri="{FF2B5EF4-FFF2-40B4-BE49-F238E27FC236}">
                <a16:creationId xmlns:a16="http://schemas.microsoft.com/office/drawing/2014/main" id="{5A79CE5F-D1AE-4194-BF78-F451BC4D8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85615"/>
              </p:ext>
            </p:extLst>
          </p:nvPr>
        </p:nvGraphicFramePr>
        <p:xfrm>
          <a:off x="3717578" y="2891482"/>
          <a:ext cx="8254663" cy="323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val="601928750"/>
                    </a:ext>
                  </a:extLst>
                </a:gridCol>
              </a:tblGrid>
              <a:tr h="766118">
                <a:tc>
                  <a:txBody>
                    <a:bodyPr/>
                    <a:lstStyle/>
                    <a:p>
                      <a:r>
                        <a:rPr lang="en-GB" dirty="0"/>
                        <a:t>Key themes you would include in your future Port </a:t>
                      </a:r>
                      <a:r>
                        <a:rPr lang="en-GB" dirty="0" err="1"/>
                        <a:t>Center</a:t>
                      </a:r>
                      <a:r>
                        <a:rPr lang="en-GB" dirty="0"/>
                        <a:t> (if you plan one) or citizen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/>
                        <a:t>Theme 1 :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cohabitation of port activities and that of a city; for example for fishing, 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maritime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trade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with risks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/>
                        <a:t>Theme 2 :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renovation of the maritime heritage and the necessities of circulating in the city and the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/>
                        <a:t>Theme 3 :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a port network in a maritime territory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40732"/>
                  </a:ext>
                </a:extLst>
              </a:tr>
            </a:tbl>
          </a:graphicData>
        </a:graphic>
      </p:graphicFrame>
      <p:pic>
        <p:nvPicPr>
          <p:cNvPr id="2050" name="Picture 2" descr="X:\administration\secrétariat logistique\port center\Le port à sec (00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3530936" cy="23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administration\secrétariat logistique\port center\Crié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310717"/>
            <a:ext cx="3530936" cy="22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administration\secrétariat logistique\port center\Zone tech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73032"/>
            <a:ext cx="3530936" cy="22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0969" y="1628005"/>
            <a:ext cx="353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Form of refit transformed into automated dry port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3530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technical area and ship repair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884307"/>
            <a:ext cx="3530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landed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fishing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auction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and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fish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market</a:t>
            </a:r>
            <a:endParaRPr lang="fr-FR" altLang="fr-F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1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4267199" y="273075"/>
            <a:ext cx="7141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your goals/expectations for the PCN Meeting in Bilbao ?</a:t>
            </a:r>
          </a:p>
          <a:p>
            <a:r>
              <a:rPr lang="en-US" sz="2000" dirty="0"/>
              <a:t>1-meet people who set up public information programs on port activities</a:t>
            </a:r>
          </a:p>
          <a:p>
            <a:r>
              <a:rPr lang="en-US" sz="2000" dirty="0"/>
              <a:t>2- exchange port experiences in France and abroad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279D5D-AFD9-4461-ACB3-BE181A3A4EAD}"/>
              </a:ext>
            </a:extLst>
          </p:cNvPr>
          <p:cNvSpPr txBox="1"/>
          <p:nvPr/>
        </p:nvSpPr>
        <p:spPr>
          <a:xfrm>
            <a:off x="4267200" y="2474891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useful knowledge should AIVP provide you with?</a:t>
            </a:r>
            <a:endParaRPr lang="en-US" sz="2000" dirty="0"/>
          </a:p>
          <a:p>
            <a:r>
              <a:rPr lang="fr-FR" sz="2000" dirty="0"/>
              <a:t>1- contacts, </a:t>
            </a:r>
            <a:r>
              <a:rPr lang="fr-FR" sz="2000" dirty="0" err="1"/>
              <a:t>knowledge</a:t>
            </a:r>
            <a:r>
              <a:rPr lang="fr-FR" sz="2000" dirty="0"/>
              <a:t> of ports</a:t>
            </a:r>
            <a:r>
              <a:rPr lang="en-US" sz="2000" dirty="0"/>
              <a:t>…</a:t>
            </a:r>
          </a:p>
          <a:p>
            <a:r>
              <a:rPr lang="fr-FR" sz="2000" dirty="0"/>
              <a:t>2- </a:t>
            </a:r>
            <a:r>
              <a:rPr lang="fr-FR" sz="2000" dirty="0" err="1"/>
              <a:t>rotate</a:t>
            </a:r>
            <a:r>
              <a:rPr lang="fr-FR" sz="2000" dirty="0"/>
              <a:t> exhibitions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77790C-DC92-4D7C-AA6D-F403BD80FD70}"/>
              </a:ext>
            </a:extLst>
          </p:cNvPr>
          <p:cNvSpPr txBox="1"/>
          <p:nvPr/>
        </p:nvSpPr>
        <p:spPr>
          <a:xfrm>
            <a:off x="4267198" y="4692897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topics for future PCN Meetings</a:t>
            </a:r>
          </a:p>
          <a:p>
            <a:r>
              <a:rPr lang="en-US" sz="2000" dirty="0"/>
              <a:t>1- setting up Port center adapted to each port while promoting a port network in a maritime area for effective communication with citizens</a:t>
            </a:r>
          </a:p>
          <a:p>
            <a:endParaRPr lang="pt-PT" dirty="0"/>
          </a:p>
        </p:txBody>
      </p:sp>
      <p:pic>
        <p:nvPicPr>
          <p:cNvPr id="3074" name="Picture 2" descr="X:\administration\secrétariat logistique\port center\Pont Colbert E Shi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" y="0"/>
            <a:ext cx="4065373" cy="2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administration\secrétariat logistique\port center\Gare maritime Transman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859"/>
            <a:ext cx="4065373" cy="21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administration\secrétariat logistique\port center\Marina Off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292"/>
            <a:ext cx="4065373" cy="24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57460"/>
            <a:ext cx="406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Aeolian maritime trade and Colbert bridge listed as a historic monument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3724524"/>
            <a:ext cx="408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bg1"/>
                </a:solidFill>
              </a:rPr>
              <a:t>Dieppe Newhaven Cross Channel </a:t>
            </a:r>
            <a:r>
              <a:rPr lang="fr-FR" altLang="fr-FR" dirty="0" err="1">
                <a:solidFill>
                  <a:schemeClr val="bg1"/>
                </a:solidFill>
              </a:rPr>
              <a:t>Waterway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88" y="6301569"/>
            <a:ext cx="4065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Ango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building for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boaters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and </a:t>
            </a:r>
            <a:r>
              <a:rPr lang="fr-FR" altLang="fr-FR" dirty="0" err="1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Tourist</a:t>
            </a:r>
            <a:r>
              <a:rPr lang="fr-FR" altLang="fr-FR" dirty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 Office</a:t>
            </a:r>
            <a:endParaRPr lang="fr-FR" altLang="fr-F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94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534</Words>
  <Application>Microsoft Office PowerPoint</Application>
  <PresentationFormat>Ecrã Panorâmico</PresentationFormat>
  <Paragraphs>68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 Unicode MS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jose manuel sánchez</cp:lastModifiedBy>
  <cp:revision>48</cp:revision>
  <cp:lastPrinted>2019-10-21T09:15:51Z</cp:lastPrinted>
  <dcterms:created xsi:type="dcterms:W3CDTF">2019-08-20T16:50:11Z</dcterms:created>
  <dcterms:modified xsi:type="dcterms:W3CDTF">2019-10-22T07:53:12Z</dcterms:modified>
</cp:coreProperties>
</file>